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63"/>
  </p:notesMasterIdLst>
  <p:handoutMasterIdLst>
    <p:handoutMasterId r:id="rId64"/>
  </p:handoutMasterIdLst>
  <p:sldIdLst>
    <p:sldId id="445" r:id="rId2"/>
    <p:sldId id="446" r:id="rId3"/>
    <p:sldId id="338" r:id="rId4"/>
    <p:sldId id="339" r:id="rId5"/>
    <p:sldId id="340" r:id="rId6"/>
    <p:sldId id="341" r:id="rId7"/>
    <p:sldId id="342" r:id="rId8"/>
    <p:sldId id="343" r:id="rId9"/>
    <p:sldId id="440" r:id="rId10"/>
    <p:sldId id="447" r:id="rId11"/>
    <p:sldId id="448" r:id="rId12"/>
    <p:sldId id="449" r:id="rId13"/>
    <p:sldId id="347" r:id="rId14"/>
    <p:sldId id="450" r:id="rId15"/>
    <p:sldId id="453" r:id="rId16"/>
    <p:sldId id="454" r:id="rId17"/>
    <p:sldId id="455" r:id="rId18"/>
    <p:sldId id="352" r:id="rId19"/>
    <p:sldId id="457" r:id="rId20"/>
    <p:sldId id="458" r:id="rId21"/>
    <p:sldId id="460" r:id="rId22"/>
    <p:sldId id="356" r:id="rId23"/>
    <p:sldId id="357" r:id="rId24"/>
    <p:sldId id="358" r:id="rId25"/>
    <p:sldId id="359" r:id="rId26"/>
    <p:sldId id="360" r:id="rId27"/>
    <p:sldId id="470" r:id="rId28"/>
    <p:sldId id="362" r:id="rId29"/>
    <p:sldId id="363" r:id="rId30"/>
    <p:sldId id="364" r:id="rId31"/>
    <p:sldId id="365" r:id="rId32"/>
    <p:sldId id="366" r:id="rId33"/>
    <p:sldId id="367" r:id="rId34"/>
    <p:sldId id="461" r:id="rId35"/>
    <p:sldId id="369" r:id="rId36"/>
    <p:sldId id="370" r:id="rId37"/>
    <p:sldId id="371" r:id="rId38"/>
    <p:sldId id="372" r:id="rId39"/>
    <p:sldId id="373" r:id="rId40"/>
    <p:sldId id="374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82" r:id="rId49"/>
    <p:sldId id="383" r:id="rId50"/>
    <p:sldId id="384" r:id="rId51"/>
    <p:sldId id="385" r:id="rId52"/>
    <p:sldId id="462" r:id="rId53"/>
    <p:sldId id="464" r:id="rId54"/>
    <p:sldId id="465" r:id="rId55"/>
    <p:sldId id="466" r:id="rId56"/>
    <p:sldId id="467" r:id="rId57"/>
    <p:sldId id="468" r:id="rId58"/>
    <p:sldId id="469" r:id="rId59"/>
    <p:sldId id="393" r:id="rId60"/>
    <p:sldId id="394" r:id="rId61"/>
    <p:sldId id="395" r:id="rId62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4737" autoAdjust="0"/>
  </p:normalViewPr>
  <p:slideViewPr>
    <p:cSldViewPr snapToGrid="0">
      <p:cViewPr varScale="1">
        <p:scale>
          <a:sx n="121" d="100"/>
          <a:sy n="121" d="100"/>
        </p:scale>
        <p:origin x="1122" y="10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003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351C3CC-85E9-4EB0-AE84-86EE2CEAA304}" type="slidenum">
              <a:rPr lang="en-US" altLang="en-US" sz="1200">
                <a:latin typeface="Times New Roman" panose="02020603050405020304" pitchFamily="18" charset="0"/>
              </a:rPr>
              <a:pPr/>
              <a:t>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3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E56AE75-B906-4BBE-9F19-01C6ABDA866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965576" y="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3965576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8" tIns="45221" rIns="92058" bIns="4522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" y="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1844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8" tIns="45221" rIns="92058" bIns="45221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4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49113-501E-40AA-8204-F51F280D2CC8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00" y="4410466"/>
            <a:ext cx="5132902" cy="4175934"/>
          </a:xfrm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9637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33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412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77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846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9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6052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11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12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493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59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86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98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99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EE474B3-6199-4C51-85D8-10EAF40AA925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965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670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23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79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7D0D930-A2D8-469D-B052-FB82FC88E015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62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04C8304-CA7E-484A-A59E-D08422FFDCB2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74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E7261DA-54B3-4A93-9499-25636D977100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729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9C4894-872D-48F9-9264-417C7C9B2EAD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3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52E9D7F-36E5-47CB-BEF4-89802073A499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625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5C1F8B-BDD5-4D70-8389-7FD988212B04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4421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257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3960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89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830243F-8686-4433-9701-9F34E8AC8773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6896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5649CE-6E1F-4A66-818C-4E7F6898A7A7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887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A9640E-5C10-4629-8988-A9A2CA4B65CD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41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A9640E-5C10-4629-8988-A9A2CA4B65CD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60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76C4670-485C-41B4-B6C8-2F72766EE515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9133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EFD3E4-E538-49EF-A1BC-D85549A485CA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494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EFD3E4-E538-49EF-A1BC-D85549A485CA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038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9819F5B-7A32-4D84-A65B-6246CABB1E02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4145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21C35E-7DD2-43A4-B0B3-DF6655FBBF3E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7792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C5AA873-0E0F-4E9D-B9D0-F99186FE665C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9997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F710CF-2C3A-4019-8007-D8C75860C40C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387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ACED373-63CE-4F43-BE90-54DF58F8F5BB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71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11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9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438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43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00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45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118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48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049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975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511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840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575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6267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485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5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06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4.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04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4 : </a:t>
            </a:r>
            <a:r>
              <a:rPr lang="en-US" dirty="0"/>
              <a:t>Intermediate SQL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6779" y="283779"/>
            <a:ext cx="3972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sz="2800" dirty="0">
                <a:ea typeface="+mj-ea"/>
              </a:rPr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4900"/>
            <a:ext cx="6587800" cy="4135840"/>
          </a:xfrm>
          <a:noFill/>
        </p:spPr>
        <p:txBody>
          <a:bodyPr lIns="90488" tIns="44450" rIns="90488" bIns="44450"/>
          <a:lstStyle/>
          <a:p>
            <a:r>
              <a:rPr lang="en-US" altLang="en-US" sz="1700" dirty="0"/>
              <a:t>Join  Expressions</a:t>
            </a:r>
          </a:p>
          <a:p>
            <a:r>
              <a:rPr lang="en-US" altLang="en-US" sz="1700" dirty="0"/>
              <a:t>Views</a:t>
            </a:r>
          </a:p>
          <a:p>
            <a:r>
              <a:rPr lang="en-US" altLang="en-US" sz="1700" dirty="0"/>
              <a:t>Transactions</a:t>
            </a:r>
          </a:p>
          <a:p>
            <a:r>
              <a:rPr lang="en-US" altLang="en-US" sz="1700" dirty="0"/>
              <a:t>Integrity Constraints</a:t>
            </a:r>
          </a:p>
          <a:p>
            <a:r>
              <a:rPr lang="en-US" altLang="en-US" sz="1700" dirty="0"/>
              <a:t>SQL Data Types and Schemas</a:t>
            </a:r>
          </a:p>
          <a:p>
            <a:r>
              <a:rPr lang="en-US" altLang="en-US" sz="1700" dirty="0"/>
              <a:t>Index Definition in SQL</a:t>
            </a:r>
          </a:p>
          <a:p>
            <a:r>
              <a:rPr lang="en-US" altLang="en-US" sz="1700" dirty="0"/>
              <a:t>Authorization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Joined Relations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94843"/>
            <a:ext cx="7585537" cy="45481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  <a:ea typeface="ＭＳ Ｐゴシック" pitchFamily="34" charset="-128"/>
              </a:rPr>
              <a:t>Join operations</a:t>
            </a:r>
            <a:r>
              <a:rPr lang="en-US" altLang="en-US" sz="1700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altLang="en-US" sz="1700" dirty="0">
                <a:ea typeface="ＭＳ Ｐゴシック" pitchFamily="34" charset="-128"/>
              </a:rPr>
              <a:t>take two relations and return as a result another relation.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A join operation is a Cartesian product which requires that tuples in the two relations match (under some condition).  It also specifies the attributes that are present in the result of the join 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The join operations are typically used as subquery expressions in the </a:t>
            </a: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dirty="0">
                <a:ea typeface="ＭＳ Ｐゴシック" pitchFamily="34" charset="-128"/>
              </a:rPr>
              <a:t>clause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Three types of joins: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Natural join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Inner join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Outer join</a:t>
            </a:r>
          </a:p>
          <a:p>
            <a:pPr lvl="1">
              <a:buFont typeface="Monotype Sorts" charset="2"/>
              <a:buNone/>
            </a:pPr>
            <a:endParaRPr lang="en-US" altLang="en-US" sz="2000" dirty="0">
              <a:ea typeface="ＭＳ Ｐゴシック" pitchFamily="34" charset="-128"/>
            </a:endParaRPr>
          </a:p>
          <a:p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Natural Join in SQL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78992"/>
            <a:ext cx="7647681" cy="4983163"/>
          </a:xfrm>
        </p:spPr>
        <p:txBody>
          <a:bodyPr/>
          <a:lstStyle/>
          <a:p>
            <a:r>
              <a:rPr lang="en-US" altLang="en-US" sz="1700" dirty="0">
                <a:ea typeface="ＭＳ Ｐゴシック" pitchFamily="34" charset="-128"/>
              </a:rPr>
              <a:t>Natural join matches tuples with the same values for all common attributes, and retains only one copy of each common column.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List the names of instructors along with the course ID of the courses that they taught</a:t>
            </a:r>
          </a:p>
          <a:p>
            <a:pPr lvl="1"/>
            <a:r>
              <a:rPr lang="en-US" altLang="en-US" sz="1700" b="1" dirty="0">
                <a:ea typeface="ＭＳ Ｐゴシック" pitchFamily="34" charset="-128"/>
              </a:rPr>
              <a:t>select </a:t>
            </a:r>
            <a:r>
              <a:rPr lang="en-US" altLang="en-US" sz="1700" i="1" dirty="0">
                <a:ea typeface="ＭＳ Ｐゴシック" pitchFamily="34" charset="-128"/>
              </a:rPr>
              <a:t>name</a:t>
            </a:r>
            <a:r>
              <a:rPr lang="en-US" altLang="en-US" sz="1700" dirty="0">
                <a:ea typeface="ＭＳ Ｐゴシック" pitchFamily="34" charset="-128"/>
              </a:rPr>
              <a:t>, </a:t>
            </a:r>
            <a:r>
              <a:rPr lang="en-US" altLang="en-US" sz="1700" i="1" dirty="0" err="1">
                <a:ea typeface="ＭＳ Ｐゴシック" pitchFamily="34" charset="-128"/>
              </a:rPr>
              <a:t>course_id</a:t>
            </a:r>
            <a:r>
              <a:rPr lang="en-US" altLang="en-US" sz="1700" i="1" dirty="0">
                <a:ea typeface="ＭＳ Ｐゴシック" pitchFamily="34" charset="-128"/>
              </a:rPr>
              <a:t/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 students, takes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where </a:t>
            </a:r>
            <a:r>
              <a:rPr lang="en-US" altLang="en-US" sz="1700" i="1" dirty="0">
                <a:ea typeface="ＭＳ Ｐゴシック" pitchFamily="34" charset="-128"/>
              </a:rPr>
              <a:t>student.ID </a:t>
            </a:r>
            <a:r>
              <a:rPr lang="en-US" altLang="en-US" sz="1700" dirty="0">
                <a:ea typeface="ＭＳ Ｐゴシック" pitchFamily="34" charset="-128"/>
              </a:rPr>
              <a:t>= </a:t>
            </a:r>
            <a:r>
              <a:rPr lang="en-US" altLang="en-US" sz="1700" i="1" dirty="0">
                <a:ea typeface="ＭＳ Ｐゴシック" pitchFamily="34" charset="-128"/>
              </a:rPr>
              <a:t>takes.ID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Same query in SQL with “natural join” construct</a:t>
            </a:r>
          </a:p>
          <a:p>
            <a:pPr lvl="1"/>
            <a:r>
              <a:rPr lang="en-US" altLang="en-US" sz="1700" b="1" dirty="0">
                <a:ea typeface="ＭＳ Ｐゴシック" pitchFamily="34" charset="-128"/>
              </a:rPr>
              <a:t>select </a:t>
            </a:r>
            <a:r>
              <a:rPr lang="en-US" altLang="en-US" sz="1700" i="1" dirty="0">
                <a:ea typeface="ＭＳ Ｐゴシック" pitchFamily="34" charset="-128"/>
              </a:rPr>
              <a:t>name</a:t>
            </a:r>
            <a:r>
              <a:rPr lang="en-US" altLang="en-US" sz="1700" dirty="0">
                <a:ea typeface="ＭＳ Ｐゴシック" pitchFamily="34" charset="-128"/>
              </a:rPr>
              <a:t>,</a:t>
            </a:r>
            <a:r>
              <a:rPr lang="en-US" altLang="en-US" sz="1700" i="1" dirty="0">
                <a:ea typeface="ＭＳ Ｐゴシック" pitchFamily="34" charset="-128"/>
              </a:rPr>
              <a:t> </a:t>
            </a:r>
            <a:r>
              <a:rPr lang="en-US" altLang="en-US" sz="1700" i="1" dirty="0" err="1">
                <a:ea typeface="ＭＳ Ｐゴシック" pitchFamily="34" charset="-128"/>
              </a:rPr>
              <a:t>course_id</a:t>
            </a:r>
            <a:r>
              <a:rPr lang="en-US" altLang="en-US" sz="1700" i="1" dirty="0">
                <a:ea typeface="ＭＳ Ｐゴシック" pitchFamily="34" charset="-128"/>
              </a:rPr>
              <a:t/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student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i="1" dirty="0">
                <a:ea typeface="ＭＳ Ｐゴシック" pitchFamily="34" charset="-128"/>
              </a:rPr>
              <a:t>takes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pPr>
              <a:buFont typeface="Monotype Sorts" charset="2"/>
              <a:buNone/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Natural Join in SQL (Cont.)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25297"/>
            <a:ext cx="7638802" cy="3541776"/>
          </a:xfrm>
        </p:spPr>
        <p:txBody>
          <a:bodyPr/>
          <a:lstStyle/>
          <a:p>
            <a:r>
              <a:rPr lang="en-US" altLang="en-US" sz="1700" dirty="0">
                <a:ea typeface="ＭＳ Ｐゴシック" pitchFamily="34" charset="-128"/>
              </a:rPr>
              <a:t>The </a:t>
            </a:r>
            <a:r>
              <a:rPr lang="en-US" altLang="en-US" sz="1700" b="1" dirty="0">
                <a:ea typeface="ＭＳ Ｐゴシック" pitchFamily="34" charset="-128"/>
              </a:rPr>
              <a:t>from</a:t>
            </a:r>
            <a:r>
              <a:rPr lang="en-US" altLang="en-US" sz="1700" dirty="0">
                <a:ea typeface="ＭＳ Ｐゴシック" pitchFamily="34" charset="-128"/>
              </a:rPr>
              <a:t> clause can have multiple relations combined using natural join:</a:t>
            </a:r>
          </a:p>
          <a:p>
            <a:pPr lvl="1">
              <a:buNone/>
            </a:pPr>
            <a:r>
              <a:rPr lang="en-US" altLang="en-US" sz="1700" b="1" dirty="0">
                <a:ea typeface="ＭＳ Ｐゴシック" pitchFamily="34" charset="-128"/>
              </a:rPr>
              <a:t>     select </a:t>
            </a:r>
            <a:r>
              <a:rPr lang="en-US" altLang="en-US" sz="1700" i="1" dirty="0">
                <a:ea typeface="ＭＳ Ｐゴシック" pitchFamily="34" charset="-128"/>
              </a:rPr>
              <a:t> A</a:t>
            </a:r>
            <a:r>
              <a:rPr lang="en-US" altLang="en-US" sz="1700" i="1" baseline="-25000" dirty="0">
                <a:ea typeface="ＭＳ Ｐゴシック" pitchFamily="34" charset="-128"/>
              </a:rPr>
              <a:t>1</a:t>
            </a:r>
            <a:r>
              <a:rPr lang="en-US" altLang="en-US" sz="1700" i="1" dirty="0">
                <a:ea typeface="ＭＳ Ｐゴシック" pitchFamily="34" charset="-128"/>
              </a:rPr>
              <a:t>, A</a:t>
            </a:r>
            <a:r>
              <a:rPr lang="en-US" altLang="en-US" sz="1700" i="1" baseline="-25000" dirty="0">
                <a:ea typeface="ＭＳ Ｐゴシック" pitchFamily="34" charset="-128"/>
              </a:rPr>
              <a:t>2</a:t>
            </a:r>
            <a:r>
              <a:rPr lang="en-US" altLang="en-US" sz="1700" i="1" dirty="0">
                <a:ea typeface="ＭＳ Ｐゴシック" pitchFamily="34" charset="-128"/>
              </a:rPr>
              <a:t>, … A</a:t>
            </a:r>
            <a:r>
              <a:rPr lang="en-US" altLang="en-US" sz="1700" i="1" baseline="-25000" dirty="0">
                <a:ea typeface="ＭＳ Ｐゴシック" pitchFamily="34" charset="-128"/>
              </a:rPr>
              <a:t>n</a:t>
            </a:r>
            <a:r>
              <a:rPr lang="en-US" altLang="en-US" sz="1700" i="1" dirty="0">
                <a:ea typeface="ＭＳ Ｐゴシック" pitchFamily="34" charset="-128"/>
              </a:rPr>
              <a:t/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 r</a:t>
            </a:r>
            <a:r>
              <a:rPr lang="en-US" altLang="en-US" sz="1700" i="1" baseline="-25000" dirty="0">
                <a:ea typeface="ＭＳ Ｐゴシック" pitchFamily="34" charset="-128"/>
              </a:rPr>
              <a:t>1</a:t>
            </a:r>
            <a:r>
              <a:rPr lang="en-US" altLang="en-US" sz="1700" i="1" dirty="0">
                <a:ea typeface="ＭＳ Ｐゴシック" pitchFamily="34" charset="-128"/>
              </a:rPr>
              <a:t> 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i="1" dirty="0">
                <a:ea typeface="ＭＳ Ｐゴシック" pitchFamily="34" charset="-128"/>
              </a:rPr>
              <a:t>r</a:t>
            </a:r>
            <a:r>
              <a:rPr lang="en-US" altLang="en-US" sz="1700" i="1" baseline="-25000" dirty="0">
                <a:ea typeface="ＭＳ Ｐゴシック" pitchFamily="34" charset="-128"/>
              </a:rPr>
              <a:t>2</a:t>
            </a:r>
            <a:r>
              <a:rPr lang="en-US" altLang="en-US" sz="1700" i="1" dirty="0">
                <a:ea typeface="ＭＳ Ｐゴシック" pitchFamily="34" charset="-128"/>
              </a:rPr>
              <a:t>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b="1" i="1" dirty="0">
                <a:ea typeface="ＭＳ Ｐゴシック" pitchFamily="34" charset="-128"/>
              </a:rPr>
              <a:t>..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dirty="0" err="1">
                <a:ea typeface="ＭＳ Ｐゴシック" pitchFamily="34" charset="-128"/>
              </a:rPr>
              <a:t>r</a:t>
            </a:r>
            <a:r>
              <a:rPr lang="en-US" altLang="en-US" sz="1700" baseline="-25000" dirty="0" err="1">
                <a:ea typeface="ＭＳ Ｐゴシック" pitchFamily="34" charset="-128"/>
              </a:rPr>
              <a:t>n</a:t>
            </a:r>
            <a:r>
              <a:rPr lang="en-US" altLang="en-US" sz="1700" i="1" dirty="0">
                <a:ea typeface="ＭＳ Ｐゴシック" pitchFamily="34" charset="-128"/>
              </a:rPr>
              <a:t/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where  </a:t>
            </a:r>
            <a:r>
              <a:rPr lang="en-US" altLang="en-US" sz="1700" i="1" dirty="0">
                <a:ea typeface="ＭＳ Ｐゴシック" pitchFamily="34" charset="-128"/>
              </a:rPr>
              <a:t>P 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pPr>
              <a:buNone/>
            </a:pPr>
            <a:endParaRPr lang="en-US" altLang="en-US" sz="1700" dirty="0">
              <a:ea typeface="ＭＳ Ｐゴシック" pitchFamily="34" charset="-128"/>
            </a:endParaRPr>
          </a:p>
          <a:p>
            <a:pPr>
              <a:buFont typeface="Monotype Sorts" charset="2"/>
              <a:buNone/>
            </a:pPr>
            <a:endParaRPr lang="en-US" altLang="en-US" sz="17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Student Relation</a:t>
            </a:r>
          </a:p>
        </p:txBody>
      </p:sp>
      <p:pic>
        <p:nvPicPr>
          <p:cNvPr id="1029" name="Picture 5" descr="W:\db-book\db7\slide-dir\Tables-Figures\EPS-PDF-JPG-dir\tables\stud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1020" y="1592317"/>
            <a:ext cx="4623768" cy="4114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Takes Relation</a:t>
            </a:r>
          </a:p>
        </p:txBody>
      </p:sp>
      <p:pic>
        <p:nvPicPr>
          <p:cNvPr id="1026" name="Picture 2" descr="C:\Users\as668\Desktop\Judi-Done\4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2303" y="1182414"/>
            <a:ext cx="4259678" cy="512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0" i="1" dirty="0">
                <a:ea typeface="+mj-ea"/>
              </a:rPr>
              <a:t>student</a:t>
            </a:r>
            <a:r>
              <a:rPr lang="en-US" sz="2800" dirty="0">
                <a:ea typeface="+mj-ea"/>
              </a:rPr>
              <a:t> natural join </a:t>
            </a:r>
            <a:r>
              <a:rPr lang="en-US" sz="2800" b="0" i="1" dirty="0">
                <a:ea typeface="+mj-ea"/>
              </a:rPr>
              <a:t>takes</a:t>
            </a:r>
          </a:p>
        </p:txBody>
      </p:sp>
      <p:pic>
        <p:nvPicPr>
          <p:cNvPr id="2" name="Picture 2" descr="C:\Users\as668\Desktop\Judi-Done\4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865" y="1176594"/>
            <a:ext cx="5743521" cy="4771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Dangerous in Natural Join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3201"/>
            <a:ext cx="7668514" cy="4944032"/>
          </a:xfrm>
        </p:spPr>
        <p:txBody>
          <a:bodyPr/>
          <a:lstStyle/>
          <a:p>
            <a:r>
              <a:rPr lang="en-US" sz="1700" dirty="0"/>
              <a:t>Beware of unrelated attributes with same name which get equated incorrectly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 </a:t>
            </a:r>
            <a:r>
              <a:rPr lang="en-US" sz="1700" dirty="0"/>
              <a:t>Example -- List the names of students instructors along with the titles of courses that they have taken</a:t>
            </a:r>
          </a:p>
          <a:p>
            <a:pPr lvl="1"/>
            <a:r>
              <a:rPr lang="en-US" sz="1700" dirty="0"/>
              <a:t>Correct version</a:t>
            </a:r>
          </a:p>
          <a:p>
            <a:pPr lvl="1">
              <a:buNone/>
            </a:pPr>
            <a:r>
              <a:rPr lang="en-US" sz="1700" b="1" dirty="0"/>
              <a:t>           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    </a:t>
            </a:r>
            <a:r>
              <a:rPr lang="en-US" sz="1700" b="1" dirty="0"/>
              <a:t>from 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</a:t>
            </a:r>
            <a:r>
              <a:rPr lang="en-US" sz="1700" dirty="0"/>
              <a:t>, </a:t>
            </a:r>
            <a:r>
              <a:rPr lang="en-US" sz="1700" i="1" dirty="0"/>
              <a:t>course</a:t>
            </a:r>
            <a:br>
              <a:rPr lang="en-US" sz="1700" i="1" dirty="0"/>
            </a:br>
            <a:r>
              <a:rPr lang="en-US" sz="1700" i="1" dirty="0"/>
              <a:t>       </a:t>
            </a:r>
            <a:r>
              <a:rPr lang="en-US" sz="1700" b="1" dirty="0"/>
              <a:t>where </a:t>
            </a:r>
            <a:r>
              <a:rPr lang="en-US" sz="1700" i="1" dirty="0" err="1"/>
              <a:t>takes</a:t>
            </a:r>
            <a:r>
              <a:rPr lang="en-US" sz="1700" dirty="0" err="1"/>
              <a:t>.</a:t>
            </a:r>
            <a:r>
              <a:rPr lang="en-US" sz="1700" i="1" dirty="0" err="1"/>
              <a:t>course_id</a:t>
            </a:r>
            <a:r>
              <a:rPr lang="en-US" sz="1700" i="1" dirty="0"/>
              <a:t> </a:t>
            </a:r>
            <a:r>
              <a:rPr lang="en-US" sz="1700" dirty="0"/>
              <a:t>= </a:t>
            </a:r>
            <a:r>
              <a:rPr lang="en-US" sz="1700" i="1" dirty="0" err="1"/>
              <a:t>course</a:t>
            </a:r>
            <a:r>
              <a:rPr lang="en-US" sz="1700" dirty="0" err="1"/>
              <a:t>.</a:t>
            </a:r>
            <a:r>
              <a:rPr lang="en-US" sz="1700" i="1" dirty="0" err="1"/>
              <a:t>course_id</a:t>
            </a:r>
            <a:r>
              <a:rPr lang="en-US" sz="1700" dirty="0"/>
              <a:t>;</a:t>
            </a:r>
          </a:p>
          <a:p>
            <a:pPr lvl="1"/>
            <a:r>
              <a:rPr lang="en-US" sz="1700" dirty="0"/>
              <a:t>Incorrect version</a:t>
            </a:r>
          </a:p>
          <a:p>
            <a:pPr lvl="2">
              <a:buFont typeface="Webdings" pitchFamily="18" charset="2"/>
              <a:buNone/>
              <a:defRPr/>
            </a:pPr>
            <a:r>
              <a:rPr lang="en-US" sz="1700" b="1" dirty="0"/>
              <a:t>       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 </a:t>
            </a:r>
            <a:r>
              <a:rPr lang="en-US" sz="1700" b="1" dirty="0"/>
              <a:t>natural join </a:t>
            </a:r>
            <a:r>
              <a:rPr lang="en-US" sz="1700" i="1" dirty="0"/>
              <a:t>course</a:t>
            </a:r>
            <a:r>
              <a:rPr lang="en-US" sz="1700" dirty="0"/>
              <a:t>;</a:t>
            </a:r>
          </a:p>
          <a:p>
            <a:pPr lvl="2">
              <a:defRPr/>
            </a:pPr>
            <a:r>
              <a:rPr lang="en-US" sz="1700" dirty="0"/>
              <a:t>This query omits all (student name, course title) pairs where the student takes a course in a department other than the student's own department. </a:t>
            </a:r>
          </a:p>
          <a:p>
            <a:pPr lvl="2">
              <a:defRPr/>
            </a:pPr>
            <a:r>
              <a:rPr lang="en-US" sz="1700" dirty="0"/>
              <a:t>The  correct  version (above), correctly outputs such pairs.</a:t>
            </a:r>
          </a:p>
          <a:p>
            <a:pPr lvl="1"/>
            <a:endParaRPr lang="en-US" sz="1600" dirty="0"/>
          </a:p>
          <a:p>
            <a:pPr lvl="1"/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Natural Join with Using Clause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8175"/>
            <a:ext cx="7745334" cy="3014913"/>
          </a:xfrm>
        </p:spPr>
        <p:txBody>
          <a:bodyPr lIns="91440"/>
          <a:lstStyle/>
          <a:p>
            <a:pPr indent="-365760"/>
            <a:r>
              <a:rPr lang="en-US" sz="1700" dirty="0"/>
              <a:t>To avoid the danger of equating attributes erroneously, we can use the “</a:t>
            </a:r>
            <a:r>
              <a:rPr lang="en-US" sz="1700" b="1" dirty="0"/>
              <a:t>using</a:t>
            </a:r>
            <a:r>
              <a:rPr lang="en-US" sz="1700" dirty="0"/>
              <a:t>” construct that allows us to specify exactly which columns should be equated.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i="1" dirty="0"/>
              <a:t>        </a:t>
            </a:r>
            <a:r>
              <a:rPr lang="en-US" sz="1700" b="1" dirty="0"/>
              <a:t>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 </a:t>
            </a:r>
            <a:r>
              <a:rPr lang="en-US" sz="1700" dirty="0"/>
              <a:t>(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</a:t>
            </a:r>
            <a:r>
              <a:rPr lang="en-US" sz="1700" dirty="0"/>
              <a:t>) </a:t>
            </a:r>
            <a:r>
              <a:rPr lang="en-US" sz="1700" b="1" dirty="0"/>
              <a:t> join </a:t>
            </a:r>
            <a:r>
              <a:rPr lang="en-US" sz="1700" i="1" dirty="0"/>
              <a:t>course</a:t>
            </a:r>
            <a:r>
              <a:rPr lang="en-US" sz="1700" dirty="0"/>
              <a:t> </a:t>
            </a:r>
            <a:r>
              <a:rPr lang="en-US" sz="1700" b="1" dirty="0"/>
              <a:t>using </a:t>
            </a:r>
            <a:r>
              <a:rPr lang="en-US" sz="1700" dirty="0"/>
              <a:t>(</a:t>
            </a:r>
            <a:r>
              <a:rPr lang="en-US" sz="1700" i="1" dirty="0" err="1"/>
              <a:t>course_id</a:t>
            </a:r>
            <a:r>
              <a:rPr lang="en-US" sz="1700" dirty="0"/>
              <a:t>)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Join Condition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21047" cy="4903787"/>
          </a:xfrm>
        </p:spPr>
        <p:txBody>
          <a:bodyPr lIns="91440"/>
          <a:lstStyle/>
          <a:p>
            <a:pPr indent="-365760"/>
            <a:r>
              <a:rPr lang="en-US" sz="1700" dirty="0"/>
              <a:t>The  </a:t>
            </a:r>
            <a:r>
              <a:rPr lang="en-US" sz="1700" b="1" dirty="0"/>
              <a:t>on </a:t>
            </a:r>
            <a:r>
              <a:rPr lang="en-US" sz="1700" dirty="0"/>
              <a:t> condition allows a general predicate over the relations being  joined</a:t>
            </a:r>
          </a:p>
          <a:p>
            <a:pPr indent="-365760"/>
            <a:r>
              <a:rPr lang="en-US" sz="1700" dirty="0"/>
              <a:t>This predicate is written like a </a:t>
            </a:r>
            <a:r>
              <a:rPr lang="en-US" sz="1700" b="1" dirty="0"/>
              <a:t>where</a:t>
            </a:r>
            <a:r>
              <a:rPr lang="en-US" sz="1700" dirty="0"/>
              <a:t> clause predicate except for the use of the keyword </a:t>
            </a:r>
            <a:r>
              <a:rPr lang="en-US" sz="1700" b="1" dirty="0"/>
              <a:t>on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b="1" dirty="0"/>
              <a:t>          select *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  </a:t>
            </a:r>
            <a:r>
              <a:rPr lang="en-US" sz="1700" b="1" dirty="0"/>
              <a:t>from  </a:t>
            </a:r>
            <a:r>
              <a:rPr lang="en-US" sz="1700" i="1" dirty="0"/>
              <a:t>student </a:t>
            </a:r>
            <a:r>
              <a:rPr lang="en-US" sz="1700" b="1" dirty="0"/>
              <a:t>join </a:t>
            </a:r>
            <a:r>
              <a:rPr lang="en-US" sz="1700" i="1" dirty="0"/>
              <a:t>takes</a:t>
            </a:r>
            <a:r>
              <a:rPr lang="en-US" sz="1700" dirty="0"/>
              <a:t> </a:t>
            </a:r>
            <a:r>
              <a:rPr lang="en-US" sz="1700" b="1" dirty="0"/>
              <a:t>on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i="1" dirty="0"/>
          </a:p>
          <a:p>
            <a:pPr lvl="1">
              <a:defRPr/>
            </a:pPr>
            <a:r>
              <a:rPr lang="en-US" sz="1700" dirty="0"/>
              <a:t>The </a:t>
            </a:r>
            <a:r>
              <a:rPr lang="en-US" sz="1700" b="1" dirty="0"/>
              <a:t>on</a:t>
            </a:r>
            <a:r>
              <a:rPr lang="en-US" sz="1700" dirty="0"/>
              <a:t> condition above specifies that a tuple from </a:t>
            </a:r>
            <a:r>
              <a:rPr lang="en-US" sz="1700" i="1" dirty="0"/>
              <a:t>student</a:t>
            </a:r>
            <a:r>
              <a:rPr lang="en-US" sz="1700" dirty="0"/>
              <a:t> matches a tuple from </a:t>
            </a:r>
            <a:r>
              <a:rPr lang="en-US" sz="1700" i="1" dirty="0"/>
              <a:t>takes</a:t>
            </a:r>
            <a:r>
              <a:rPr lang="en-US" sz="1700" dirty="0"/>
              <a:t> if their </a:t>
            </a:r>
            <a:r>
              <a:rPr lang="en-US" sz="1700" i="1" dirty="0"/>
              <a:t>ID</a:t>
            </a:r>
            <a:r>
              <a:rPr lang="en-US" sz="1700" dirty="0"/>
              <a:t> values are equal.</a:t>
            </a:r>
          </a:p>
          <a:p>
            <a:pPr>
              <a:defRPr/>
            </a:pPr>
            <a:r>
              <a:rPr lang="en-US" sz="1700" dirty="0"/>
              <a:t>Equivalent to:</a:t>
            </a:r>
          </a:p>
          <a:p>
            <a:pPr>
              <a:buNone/>
              <a:defRPr/>
            </a:pPr>
            <a:r>
              <a:rPr lang="en-US" sz="1700" b="1" dirty="0"/>
              <a:t>             select *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from  </a:t>
            </a:r>
            <a:r>
              <a:rPr lang="en-US" sz="1700" i="1" dirty="0"/>
              <a:t>student , takes</a:t>
            </a:r>
            <a:r>
              <a:rPr lang="en-US" sz="1700" dirty="0"/>
              <a:t> 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where 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dirty="0"/>
          </a:p>
          <a:p>
            <a:pPr>
              <a:defRPr/>
            </a:pPr>
            <a:endParaRPr lang="en-US" i="1" dirty="0"/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Join Condition (Cont.)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1"/>
            <a:ext cx="7700946" cy="4685218"/>
          </a:xfrm>
        </p:spPr>
        <p:txBody>
          <a:bodyPr lIns="91440"/>
          <a:lstStyle/>
          <a:p>
            <a:pPr indent="-365760"/>
            <a:r>
              <a:rPr lang="en-US" sz="1700" dirty="0"/>
              <a:t>The  </a:t>
            </a:r>
            <a:r>
              <a:rPr lang="en-US" sz="1700" b="1" dirty="0"/>
              <a:t>on </a:t>
            </a:r>
            <a:r>
              <a:rPr lang="en-US" sz="1700" dirty="0"/>
              <a:t> condition allows a general predicate over the relations being joined.  </a:t>
            </a:r>
          </a:p>
          <a:p>
            <a:pPr indent="-365760"/>
            <a:r>
              <a:rPr lang="en-US" sz="1700" dirty="0"/>
              <a:t>This predicate is written like a </a:t>
            </a:r>
            <a:r>
              <a:rPr lang="en-US" sz="1700" b="1" dirty="0"/>
              <a:t>where</a:t>
            </a:r>
            <a:r>
              <a:rPr lang="en-US" sz="1700" dirty="0"/>
              <a:t> clause predicate except for the use of the keyword </a:t>
            </a:r>
            <a:r>
              <a:rPr lang="en-US" sz="1700" b="1" dirty="0"/>
              <a:t>on</a:t>
            </a:r>
            <a:r>
              <a:rPr lang="en-US" sz="1700" dirty="0"/>
              <a:t>.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i="1" dirty="0"/>
              <a:t>        </a:t>
            </a:r>
            <a:r>
              <a:rPr lang="en-US" sz="1700" b="1" dirty="0"/>
              <a:t>select *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 </a:t>
            </a:r>
            <a:r>
              <a:rPr lang="en-US" sz="1700" i="1" dirty="0"/>
              <a:t>student </a:t>
            </a:r>
            <a:r>
              <a:rPr lang="en-US" sz="1700" b="1" dirty="0"/>
              <a:t>join </a:t>
            </a:r>
            <a:r>
              <a:rPr lang="en-US" sz="1700" i="1" dirty="0"/>
              <a:t>takes</a:t>
            </a:r>
            <a:r>
              <a:rPr lang="en-US" sz="1700" dirty="0"/>
              <a:t> </a:t>
            </a:r>
            <a:r>
              <a:rPr lang="en-US" sz="1700" b="1" dirty="0"/>
              <a:t>on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i="1" dirty="0"/>
          </a:p>
          <a:p>
            <a:pPr lvl="1">
              <a:defRPr/>
            </a:pPr>
            <a:r>
              <a:rPr lang="en-US" sz="1700" dirty="0"/>
              <a:t>The </a:t>
            </a:r>
            <a:r>
              <a:rPr lang="en-US" sz="1700" b="1" dirty="0"/>
              <a:t>on</a:t>
            </a:r>
            <a:r>
              <a:rPr lang="en-US" sz="1700" dirty="0"/>
              <a:t> condition above specifies that a tuple from </a:t>
            </a:r>
            <a:r>
              <a:rPr lang="en-US" sz="1700" i="1" dirty="0"/>
              <a:t>student</a:t>
            </a:r>
            <a:r>
              <a:rPr lang="en-US" sz="1700" dirty="0"/>
              <a:t> matches a tuple from </a:t>
            </a:r>
            <a:r>
              <a:rPr lang="en-US" sz="1700" i="1" dirty="0"/>
              <a:t>takes</a:t>
            </a:r>
            <a:r>
              <a:rPr lang="en-US" sz="1700" dirty="0"/>
              <a:t> if their </a:t>
            </a:r>
            <a:r>
              <a:rPr lang="en-US" sz="1700" i="1" dirty="0"/>
              <a:t>ID</a:t>
            </a:r>
            <a:r>
              <a:rPr lang="en-US" sz="1700" dirty="0"/>
              <a:t> values are equal.</a:t>
            </a:r>
          </a:p>
          <a:p>
            <a:pPr>
              <a:defRPr/>
            </a:pPr>
            <a:r>
              <a:rPr lang="en-US" sz="1700" dirty="0"/>
              <a:t>Equivalent to:</a:t>
            </a:r>
          </a:p>
          <a:p>
            <a:pPr>
              <a:buNone/>
              <a:defRPr/>
            </a:pPr>
            <a:r>
              <a:rPr lang="en-US" sz="1700" b="1" dirty="0"/>
              <a:t>        select *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 </a:t>
            </a:r>
            <a:r>
              <a:rPr lang="en-US" sz="1700" i="1" dirty="0"/>
              <a:t>student , takes</a:t>
            </a:r>
            <a:r>
              <a:rPr lang="en-US" sz="1700" dirty="0"/>
              <a:t> </a:t>
            </a:r>
            <a:r>
              <a:rPr lang="en-US" sz="1700" i="1" dirty="0"/>
              <a:t/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where 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dirty="0"/>
          </a:p>
          <a:p>
            <a:pPr indent="-365760"/>
            <a:endParaRPr lang="en-US" i="1" dirty="0"/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Outer Join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570979" cy="3779419"/>
          </a:xfrm>
        </p:spPr>
        <p:txBody>
          <a:bodyPr/>
          <a:lstStyle/>
          <a:p>
            <a:r>
              <a:rPr lang="en-US" altLang="en-US" sz="1700" dirty="0"/>
              <a:t>An extension of the join operation that avoids loss of information.</a:t>
            </a:r>
          </a:p>
          <a:p>
            <a:r>
              <a:rPr lang="en-US" altLang="en-US" sz="1700" dirty="0"/>
              <a:t>Computes the join and then adds tuples form one relation that does not match tuples in the other relation to the result of the join. </a:t>
            </a:r>
          </a:p>
          <a:p>
            <a:r>
              <a:rPr lang="en-US" altLang="en-US" sz="1700" dirty="0"/>
              <a:t>Uses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 values.</a:t>
            </a:r>
          </a:p>
          <a:p>
            <a:r>
              <a:rPr lang="en-US" altLang="en-US" sz="1700" dirty="0"/>
              <a:t>Three forms of outer join:</a:t>
            </a:r>
          </a:p>
          <a:p>
            <a:pPr lvl="1"/>
            <a:r>
              <a:rPr lang="en-US" altLang="en-US" sz="1700" dirty="0"/>
              <a:t>left outer join</a:t>
            </a:r>
          </a:p>
          <a:p>
            <a:pPr lvl="1"/>
            <a:r>
              <a:rPr lang="en-US" altLang="en-US" sz="1700" dirty="0"/>
              <a:t>right outer join</a:t>
            </a:r>
          </a:p>
          <a:p>
            <a:pPr lvl="1"/>
            <a:r>
              <a:rPr lang="en-US" altLang="en-US" sz="1700" dirty="0"/>
              <a:t>full outer join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Outer Join </a:t>
            </a:r>
            <a:r>
              <a:rPr lang="en-US" altLang="en-US" sz="2800" dirty="0">
                <a:ea typeface="+mj-ea"/>
              </a:rPr>
              <a:t>Examples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1700" dirty="0"/>
              <a:t>Relation </a:t>
            </a:r>
            <a:r>
              <a:rPr lang="en-US" altLang="en-US" sz="1700" i="1" dirty="0"/>
              <a:t>course</a:t>
            </a:r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pPr>
              <a:buNone/>
            </a:pPr>
            <a:endParaRPr lang="en-US" altLang="en-US" sz="1700" i="1" dirty="0"/>
          </a:p>
          <a:p>
            <a:pPr>
              <a:buNone/>
            </a:pPr>
            <a:endParaRPr lang="en-US" altLang="en-US" sz="1700" i="1" dirty="0"/>
          </a:p>
          <a:p>
            <a:r>
              <a:rPr lang="en-US" altLang="en-US" sz="1700" dirty="0"/>
              <a:t>Relation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r>
              <a:rPr lang="en-US" altLang="en-US" sz="1700" dirty="0"/>
              <a:t>Observe that </a:t>
            </a:r>
          </a:p>
          <a:p>
            <a:pPr>
              <a:buClr>
                <a:schemeClr val="tx2"/>
              </a:buClr>
              <a:buNone/>
            </a:pPr>
            <a:r>
              <a:rPr lang="en-US" altLang="en-US" sz="1700" i="1" dirty="0"/>
              <a:t>              course </a:t>
            </a:r>
            <a:r>
              <a:rPr lang="en-US" altLang="en-US" sz="1700" dirty="0"/>
              <a:t>information is missing CS-347</a:t>
            </a:r>
          </a:p>
          <a:p>
            <a:pPr>
              <a:buClr>
                <a:schemeClr val="tx2"/>
              </a:buClr>
              <a:buNone/>
            </a:pPr>
            <a:r>
              <a:rPr lang="en-US" altLang="en-US" sz="1700" i="1" dirty="0"/>
              <a:t>             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dirty="0"/>
              <a:t>information is missing CS-315</a:t>
            </a:r>
          </a:p>
          <a:p>
            <a:pPr>
              <a:buClr>
                <a:schemeClr val="tx2"/>
              </a:buClr>
              <a:buNone/>
            </a:pPr>
            <a:r>
              <a:rPr lang="en-US" altLang="en-US" sz="800" dirty="0"/>
              <a:t> </a:t>
            </a:r>
            <a:endParaRPr lang="en-US" altLang="en-US" sz="2000" dirty="0"/>
          </a:p>
          <a:p>
            <a:endParaRPr lang="en-US" altLang="en-US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744" y="1658112"/>
            <a:ext cx="3745294" cy="106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16" y="3401568"/>
            <a:ext cx="1929043" cy="106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Left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/>
              <a:t>natural left outer join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342900" lvl="1" indent="-34290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US" altLang="en-US" sz="1700" b="1" dirty="0"/>
              <a:t>⟕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952" y="1802616"/>
            <a:ext cx="5316318" cy="12071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Right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/>
              <a:t>natural right outer join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342900" lvl="1" indent="-34290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IN" sz="1700" b="1" dirty="0">
                <a:cs typeface="Times New Roman" panose="02020603050405020304" pitchFamily="18" charset="0"/>
              </a:rPr>
              <a:t>⟖</a:t>
            </a:r>
            <a:r>
              <a:rPr lang="en-IN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43" y="1785905"/>
            <a:ext cx="5444073" cy="12361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Full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natural full outer join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i="1" dirty="0" err="1"/>
              <a:t>prereq</a:t>
            </a:r>
            <a:endParaRPr lang="en-US" altLang="en-US" sz="1700" i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IN" sz="1700" b="1" dirty="0"/>
              <a:t>⟗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i="1" dirty="0"/>
          </a:p>
          <a:p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550" y="1698292"/>
            <a:ext cx="5046366" cy="138127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Joined Types and Conditions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436865" cy="2246312"/>
          </a:xfrm>
        </p:spPr>
        <p:txBody>
          <a:bodyPr>
            <a:normAutofit lnSpcReduction="10000"/>
          </a:bodyPr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Join operations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take two relations and return as a result another relation.</a:t>
            </a:r>
          </a:p>
          <a:p>
            <a:r>
              <a:rPr lang="en-US" altLang="en-US" sz="1700" dirty="0"/>
              <a:t>These additional operations are typically used as subquery expressions in 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Join condition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defines which tuples in the two relations match.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Join type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defines how tuples in each relation that do not match any tuple in the other relation (based on the join condition) are treated.</a:t>
            </a:r>
          </a:p>
        </p:txBody>
      </p:sp>
      <p:pic>
        <p:nvPicPr>
          <p:cNvPr id="1026" name="Picture 2" descr="C:\Users\as668\Desktop\4_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6335" y="3438144"/>
            <a:ext cx="4840315" cy="1366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natural right outer join </a:t>
            </a:r>
            <a:r>
              <a:rPr lang="en-US" altLang="en-US" sz="1700" i="1" dirty="0" err="1"/>
              <a:t>prereq</a:t>
            </a:r>
            <a:endParaRPr lang="en-US" altLang="en-US" sz="1700" b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full outer join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using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)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360" y="1653927"/>
            <a:ext cx="4739672" cy="1135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704" y="3448857"/>
            <a:ext cx="4464092" cy="12893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 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 </a:t>
            </a:r>
            <a:r>
              <a:rPr lang="en-US" altLang="en-US" sz="1700" b="1" dirty="0"/>
              <a:t>inner join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</a:t>
            </a:r>
            <a:br>
              <a:rPr lang="en-US" altLang="en-US" sz="1700" b="1" dirty="0"/>
            </a:b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= </a:t>
            </a:r>
            <a:r>
              <a:rPr lang="en-US" altLang="en-US" sz="1700" i="1" dirty="0" err="1"/>
              <a:t>prereq.course_id</a:t>
            </a:r>
            <a:endParaRPr lang="en-US" altLang="en-US" sz="1700" i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dirty="0"/>
              <a:t>What is the difference between the above, and a natural join? </a:t>
            </a:r>
          </a:p>
          <a:p>
            <a:r>
              <a:rPr lang="en-US" altLang="en-US" sz="1700" i="1" dirty="0"/>
              <a:t>course </a:t>
            </a:r>
            <a:r>
              <a:rPr lang="en-US" altLang="en-US" sz="1700" b="1" dirty="0"/>
              <a:t>left outer join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= </a:t>
            </a:r>
            <a:r>
              <a:rPr lang="en-US" altLang="en-US" sz="1700" i="1" dirty="0" err="1"/>
              <a:t>prereq.course_id</a:t>
            </a:r>
            <a:endParaRPr lang="en-US" altLang="en-US" sz="1700" i="1" dirty="0"/>
          </a:p>
          <a:p>
            <a:pPr>
              <a:buNone/>
            </a:pPr>
            <a:r>
              <a:rPr lang="en-US" altLang="en-US" sz="170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062" y="1922405"/>
            <a:ext cx="5524216" cy="828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093625"/>
            <a:ext cx="5483156" cy="10285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natural right outer join </a:t>
            </a:r>
            <a:r>
              <a:rPr lang="en-US" altLang="en-US" sz="1700" i="1" dirty="0" err="1"/>
              <a:t>prereq</a:t>
            </a:r>
            <a:endParaRPr lang="en-US" altLang="en-US" sz="1700" b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full outer join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using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)</a:t>
            </a:r>
          </a:p>
          <a:p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784" y="1656430"/>
            <a:ext cx="4761572" cy="1140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704" y="3533026"/>
            <a:ext cx="4531990" cy="13089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583170" cy="4937125"/>
          </a:xfrm>
        </p:spPr>
        <p:txBody>
          <a:bodyPr/>
          <a:lstStyle/>
          <a:p>
            <a:pPr>
              <a:tabLst>
                <a:tab pos="3205163" algn="ctr"/>
              </a:tabLst>
            </a:pPr>
            <a:r>
              <a:rPr lang="en-US" altLang="en-US" sz="1700" dirty="0"/>
              <a:t>In some cases, it is not desirable for all users to see the entire logical model (that is, all the actual relations stored in the database.)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Consider a person who needs to know an instructors name and department, but not the salary.  This person should see a relation described, in SQL, by 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kumimoji="0" lang="en-US" altLang="en-US" sz="1700" b="1" dirty="0"/>
              <a:t/>
            </a:r>
            <a:br>
              <a:rPr kumimoji="0" lang="en-US" altLang="en-US" sz="1700" b="1" dirty="0"/>
            </a:br>
            <a:r>
              <a:rPr kumimoji="0" lang="en-US" altLang="en-US" sz="1700" b="1" dirty="0"/>
              <a:t>             select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dept_name</a:t>
            </a:r>
            <a:r>
              <a:rPr kumimoji="0" lang="en-US" altLang="en-US" sz="1700" i="1" dirty="0"/>
              <a:t/>
            </a:r>
            <a:br>
              <a:rPr kumimoji="0" lang="en-US" altLang="en-US" sz="1700" i="1" dirty="0"/>
            </a:br>
            <a:r>
              <a:rPr kumimoji="0" lang="en-US" altLang="en-US" sz="1700" i="1" dirty="0"/>
              <a:t>             </a:t>
            </a: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endParaRPr kumimoji="0" lang="en-US" altLang="en-US" sz="1700" dirty="0"/>
          </a:p>
          <a:p>
            <a:pPr>
              <a:buFont typeface="Monotype Sorts" charset="2"/>
              <a:buNone/>
              <a:tabLst>
                <a:tab pos="3205163" algn="ctr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view</a:t>
            </a:r>
            <a:r>
              <a:rPr lang="en-US" altLang="en-US" sz="1700" dirty="0"/>
              <a:t> provides a mechanism to hide certain data from the view of certain users. 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Any relation that is not of the conceptual model but is made visible to a user as a “virtual relation” is called a </a:t>
            </a:r>
            <a:r>
              <a:rPr lang="en-US" altLang="en-US" sz="1700" b="1" dirty="0">
                <a:solidFill>
                  <a:srgbClr val="002060"/>
                </a:solidFill>
              </a:rPr>
              <a:t>view</a:t>
            </a:r>
            <a:r>
              <a:rPr lang="en-US" altLang="en-US" sz="1700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Definition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69405"/>
            <a:ext cx="7497827" cy="4307268"/>
          </a:xfrm>
        </p:spPr>
        <p:txBody>
          <a:bodyPr/>
          <a:lstStyle/>
          <a:p>
            <a:pPr>
              <a:tabLst>
                <a:tab pos="3432175" algn="ctr"/>
              </a:tabLst>
            </a:pPr>
            <a:r>
              <a:rPr lang="en-US" altLang="en-US" sz="1700" dirty="0"/>
              <a:t>A view is defined using the </a:t>
            </a:r>
            <a:r>
              <a:rPr lang="en-US" altLang="en-US" sz="1700" b="1" dirty="0"/>
              <a:t>create view </a:t>
            </a:r>
            <a:r>
              <a:rPr lang="en-US" altLang="en-US" sz="1700" dirty="0"/>
              <a:t>statement which has the form</a:t>
            </a:r>
          </a:p>
          <a:p>
            <a:pPr>
              <a:lnSpc>
                <a:spcPct val="40000"/>
              </a:lnSpc>
              <a:tabLst>
                <a:tab pos="3432175" algn="ctr"/>
              </a:tabLst>
            </a:pPr>
            <a:endParaRPr lang="en-US" altLang="en-US" sz="1700" dirty="0"/>
          </a:p>
          <a:p>
            <a:pPr>
              <a:lnSpc>
                <a:spcPct val="40000"/>
              </a:lnSpc>
              <a:buFont typeface="Monotype Sorts" charset="2"/>
              <a:buNone/>
              <a:tabLst>
                <a:tab pos="3432175" algn="ctr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create view </a:t>
            </a:r>
            <a:r>
              <a:rPr lang="en-US" altLang="en-US" sz="1700" i="1" dirty="0">
                <a:solidFill>
                  <a:srgbClr val="002060"/>
                </a:solidFill>
              </a:rPr>
              <a:t>v</a:t>
            </a:r>
            <a:r>
              <a:rPr lang="en-US" altLang="en-US" sz="1700" i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&lt; </a:t>
            </a:r>
            <a:r>
              <a:rPr lang="en-US" altLang="en-US" sz="1700" dirty="0"/>
              <a:t>query expression &gt;</a:t>
            </a:r>
          </a:p>
          <a:p>
            <a:pPr>
              <a:lnSpc>
                <a:spcPct val="20000"/>
              </a:lnSpc>
              <a:buFont typeface="Monotype Sorts" charset="2"/>
              <a:buNone/>
              <a:tabLst>
                <a:tab pos="3432175" algn="ctr"/>
              </a:tabLst>
            </a:pPr>
            <a:endParaRPr lang="en-US" altLang="en-US" sz="1700" dirty="0"/>
          </a:p>
          <a:p>
            <a:pPr>
              <a:buFont typeface="Monotype Sorts" charset="2"/>
              <a:buNone/>
              <a:tabLst>
                <a:tab pos="3432175" algn="ctr"/>
              </a:tabLst>
            </a:pPr>
            <a:r>
              <a:rPr lang="en-US" altLang="en-US" sz="1700" dirty="0"/>
              <a:t>	where &lt;query expression&gt; is any legal SQL expression.  The view name is represented by </a:t>
            </a:r>
            <a:r>
              <a:rPr lang="en-US" altLang="en-US" sz="1700" i="1" dirty="0"/>
              <a:t>v.</a:t>
            </a:r>
            <a:endParaRPr lang="en-US" altLang="en-US" sz="1700" dirty="0"/>
          </a:p>
          <a:p>
            <a:pPr>
              <a:tabLst>
                <a:tab pos="3432175" algn="ctr"/>
              </a:tabLst>
            </a:pPr>
            <a:r>
              <a:rPr lang="en-US" altLang="en-US" sz="1700" dirty="0"/>
              <a:t>Once a view is defined, the view name can be used to refer to the virtual relation that the view generates.</a:t>
            </a:r>
          </a:p>
          <a:p>
            <a:pPr>
              <a:tabLst>
                <a:tab pos="3432175" algn="ctr"/>
              </a:tabLst>
            </a:pPr>
            <a:r>
              <a:rPr lang="en-US" altLang="en-US" sz="1700" dirty="0"/>
              <a:t>View definition is not the same as creating a new relation by evaluating the query expression  </a:t>
            </a:r>
          </a:p>
          <a:p>
            <a:pPr lvl="1">
              <a:tabLst>
                <a:tab pos="3432175" algn="ctr"/>
              </a:tabLst>
            </a:pPr>
            <a:r>
              <a:rPr lang="en-US" altLang="en-US" sz="1700" dirty="0"/>
              <a:t>Rather, a view definition causes the saving of an expression; the expression is substituted into queries using the view.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Definition and Use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9"/>
            <a:ext cx="7550150" cy="4806632"/>
          </a:xfrm>
        </p:spPr>
        <p:txBody>
          <a:bodyPr/>
          <a:lstStyle/>
          <a:p>
            <a:pPr>
              <a:tabLst>
                <a:tab pos="1370013" algn="l"/>
              </a:tabLst>
            </a:pPr>
            <a:r>
              <a:rPr lang="en-US" altLang="en-US" sz="1700" dirty="0"/>
              <a:t>A view of instructors without their salary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kumimoji="0"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faculty</a:t>
            </a:r>
            <a:r>
              <a:rPr kumimoji="0" lang="en-US" altLang="en-US" sz="1700" i="1" dirty="0"/>
              <a:t> </a:t>
            </a:r>
            <a:r>
              <a:rPr kumimoji="0" lang="en-US" altLang="en-US" sz="1700" b="1" dirty="0"/>
              <a:t>as</a:t>
            </a:r>
            <a:r>
              <a:rPr lang="en-US" altLang="en-US" sz="1700" b="1" dirty="0"/>
              <a:t>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</a:t>
            </a:r>
            <a:r>
              <a:rPr kumimoji="0" lang="en-US" altLang="en-US" sz="1700" b="1" dirty="0"/>
              <a:t>select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dept_name</a:t>
            </a:r>
            <a:br>
              <a:rPr kumimoji="0" lang="en-US" altLang="en-US" sz="1700" i="1" dirty="0"/>
            </a:br>
            <a:r>
              <a:rPr kumimoji="0" lang="en-US" altLang="en-US" sz="1700" i="1" dirty="0"/>
              <a:t>                      </a:t>
            </a: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endParaRPr kumimoji="0" lang="en-US" altLang="en-US" sz="1700" dirty="0"/>
          </a:p>
          <a:p>
            <a:pPr>
              <a:tabLst>
                <a:tab pos="1370013" algn="l"/>
              </a:tabLst>
            </a:pPr>
            <a:r>
              <a:rPr lang="en-US" altLang="en-US" sz="1700" dirty="0"/>
              <a:t>Find all instructors in the Biology department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 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faculty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 </a:t>
            </a:r>
            <a:r>
              <a:rPr lang="en-US" altLang="en-US" sz="1700" dirty="0"/>
              <a:t>'Biology'</a:t>
            </a:r>
          </a:p>
          <a:p>
            <a:pPr>
              <a:tabLst>
                <a:tab pos="1370013" algn="l"/>
              </a:tabLst>
            </a:pPr>
            <a:r>
              <a:rPr lang="en-US" altLang="en-US" sz="1700" dirty="0"/>
              <a:t>Create a view of department salary totals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</a:t>
            </a:r>
            <a:r>
              <a:rPr lang="en-US" altLang="en-US" sz="1700" b="1" dirty="0"/>
              <a:t>create view </a:t>
            </a:r>
            <a:r>
              <a:rPr lang="en-US" altLang="en-US" sz="1700" b="1" i="1" dirty="0" err="1">
                <a:solidFill>
                  <a:srgbClr val="002060"/>
                </a:solidFill>
              </a:rPr>
              <a:t>departments_total_salary</a:t>
            </a:r>
            <a:r>
              <a:rPr lang="en-US" altLang="en-US" sz="1700" b="1" i="1" dirty="0">
                <a:solidFill>
                  <a:srgbClr val="002060"/>
                </a:solidFill>
              </a:rPr>
              <a:t>(dept_name, </a:t>
            </a:r>
            <a:r>
              <a:rPr lang="en-US" altLang="en-US" sz="1700" b="1" i="1" dirty="0" err="1">
                <a:solidFill>
                  <a:srgbClr val="002060"/>
                </a:solidFill>
              </a:rPr>
              <a:t>total_salary</a:t>
            </a:r>
            <a:r>
              <a:rPr lang="en-US" altLang="en-US" sz="1700" b="1" i="1" dirty="0">
                <a:solidFill>
                  <a:srgbClr val="000099"/>
                </a:solidFill>
              </a:rPr>
              <a:t>)</a:t>
            </a:r>
            <a:r>
              <a:rPr lang="en-US" altLang="en-US" sz="1700" i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/>
              <a:t>sum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>
              <a:tabLst>
                <a:tab pos="1370013" algn="l"/>
              </a:tabLst>
            </a:pPr>
            <a:endParaRPr lang="en-US" altLang="en-US" sz="2000" dirty="0"/>
          </a:p>
          <a:p>
            <a:pPr>
              <a:buNone/>
              <a:tabLst>
                <a:tab pos="1370013" algn="l"/>
              </a:tabLst>
            </a:pPr>
            <a:endParaRPr lang="en-US" altLang="en-US" sz="2400" dirty="0"/>
          </a:p>
          <a:p>
            <a:pPr>
              <a:tabLst>
                <a:tab pos="1370013" algn="l"/>
              </a:tabLst>
            </a:pPr>
            <a:endParaRPr lang="en-US" altLang="en-US" sz="2000" dirty="0"/>
          </a:p>
          <a:p>
            <a:pPr>
              <a:tabLst>
                <a:tab pos="1370013" algn="l"/>
              </a:tabLst>
            </a:pPr>
            <a:endParaRPr lang="en-US" altLang="en-US" sz="2000" dirty="0"/>
          </a:p>
        </p:txBody>
      </p:sp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1060450" y="5232400"/>
            <a:ext cx="7550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chemeClr val="tx2"/>
              </a:buClr>
              <a:buSzPct val="90000"/>
              <a:buFont typeface="Monotype Sorts" charset="2"/>
              <a:buNone/>
            </a:pPr>
            <a:r>
              <a:rPr kumimoji="1" lang="en-US" altLang="en-US" sz="2400" b="1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 Defined Using Other Views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8"/>
            <a:ext cx="7683191" cy="3380168"/>
          </a:xfrm>
        </p:spPr>
        <p:txBody>
          <a:bodyPr/>
          <a:lstStyle/>
          <a:p>
            <a:r>
              <a:rPr lang="en-US" altLang="en-US" sz="1700" dirty="0"/>
              <a:t>One view may be used in the expression defining another view </a:t>
            </a:r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is said to </a:t>
            </a:r>
            <a:r>
              <a:rPr lang="en-US" altLang="en-US" sz="1700" b="1" i="1" dirty="0">
                <a:solidFill>
                  <a:srgbClr val="002060"/>
                </a:solidFill>
              </a:rPr>
              <a:t>depend directly </a:t>
            </a:r>
            <a:r>
              <a:rPr lang="en-US" altLang="en-US" sz="1700" dirty="0"/>
              <a:t>on a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 </a:t>
            </a:r>
            <a:r>
              <a:rPr lang="en-US" altLang="en-US" sz="1700" dirty="0"/>
              <a:t> if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is used in the expression defining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endParaRPr lang="en-US" altLang="en-US" sz="1700" dirty="0"/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is said to </a:t>
            </a:r>
            <a:r>
              <a:rPr lang="en-US" altLang="en-US" sz="1700" b="1" i="1" dirty="0">
                <a:solidFill>
                  <a:srgbClr val="002060"/>
                </a:solidFill>
              </a:rPr>
              <a:t>depend on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 </a:t>
            </a:r>
            <a:r>
              <a:rPr lang="en-US" altLang="en-US" sz="1700" dirty="0"/>
              <a:t>if either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 </a:t>
            </a:r>
            <a:r>
              <a:rPr lang="en-US" altLang="en-US" sz="1700" dirty="0"/>
              <a:t>depends directly to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 </a:t>
            </a:r>
            <a:r>
              <a:rPr lang="en-US" altLang="en-US" sz="1700" dirty="0"/>
              <a:t> or there is a path of dependencies from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to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dirty="0"/>
              <a:t> is said to be </a:t>
            </a:r>
            <a:r>
              <a:rPr lang="en-US" altLang="en-US" sz="1700" b="1" i="1" dirty="0">
                <a:solidFill>
                  <a:srgbClr val="002060"/>
                </a:solidFill>
              </a:rPr>
              <a:t>recursive</a:t>
            </a:r>
            <a:r>
              <a:rPr lang="en-US" altLang="en-US" sz="1700" i="1" dirty="0"/>
              <a:t> </a:t>
            </a:r>
            <a:r>
              <a:rPr lang="en-US" altLang="en-US" sz="1700" dirty="0"/>
              <a:t> if it depends on itself.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 Defined Using Other Views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8173"/>
            <a:ext cx="7570979" cy="4282884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b="1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select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section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'Physics'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semester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'Fall'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'2017’;</a:t>
            </a:r>
          </a:p>
          <a:p>
            <a:pPr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b="1" i="1" dirty="0"/>
              <a:t>_</a:t>
            </a:r>
            <a:r>
              <a:rPr lang="en-US" altLang="en-US" sz="1700" i="1" dirty="0"/>
              <a:t>watson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'Watson';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Expansion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700" dirty="0"/>
              <a:t>Expand  the view :</a:t>
            </a:r>
          </a:p>
          <a:p>
            <a:pPr>
              <a:buNone/>
            </a:pPr>
            <a:r>
              <a:rPr lang="en-US" altLang="en-US" sz="1700" b="1" dirty="0"/>
              <a:t>          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physics_fall_2017_watson</a:t>
            </a:r>
            <a:r>
              <a:rPr lang="en-US" altLang="en-US" sz="1700" b="1" i="1" dirty="0"/>
              <a:t> 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  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</a:t>
            </a:r>
            <a:r>
              <a:rPr lang="en-US" altLang="ja-JP" sz="1700" dirty="0"/>
              <a:t>'</a:t>
            </a:r>
            <a:endParaRPr lang="en-US" altLang="en-US" sz="1700" dirty="0"/>
          </a:p>
          <a:p>
            <a:r>
              <a:rPr lang="en-US" altLang="en-US" sz="1700" dirty="0"/>
              <a:t>To: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477963" y="2966255"/>
            <a:ext cx="7192962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create view </a:t>
            </a:r>
            <a:r>
              <a:rPr kumimoji="1" lang="en-US" altLang="en-US" sz="1700" b="1" i="1" dirty="0">
                <a:solidFill>
                  <a:srgbClr val="002060"/>
                </a:solidFill>
                <a:latin typeface="+mn-lt"/>
              </a:rPr>
              <a:t>physics_fall_2017_watson</a:t>
            </a:r>
            <a:r>
              <a:rPr lang="en-US" altLang="en-US" sz="1700" b="1" i="1" dirty="0">
                <a:solidFill>
                  <a:srgbClr val="002060"/>
                </a:solidFill>
              </a:rPr>
              <a:t>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endParaRPr lang="en-US" altLang="en-US" sz="1700" i="1" dirty="0"/>
          </a:p>
          <a:p>
            <a:r>
              <a:rPr lang="en-US" altLang="en-US" sz="1700" b="1" dirty="0"/>
              <a:t>    from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endParaRPr lang="en-US" altLang="en-US" sz="1700" i="1" dirty="0"/>
          </a:p>
          <a:p>
            <a:r>
              <a:rPr lang="en-US" altLang="en-US" sz="1700" b="1" dirty="0"/>
              <a:t>          from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section</a:t>
            </a:r>
          </a:p>
          <a:p>
            <a:r>
              <a:rPr lang="en-US" altLang="en-US" sz="1700" b="1" dirty="0"/>
              <a:t>          where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endParaRPr lang="en-US" altLang="en-US" sz="1700" i="1" dirty="0"/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'Physics'</a:t>
            </a:r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semester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'Fall'</a:t>
            </a:r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'2017')</a:t>
            </a:r>
          </a:p>
          <a:p>
            <a:r>
              <a:rPr lang="en-US" altLang="en-US" sz="1700" b="1" dirty="0"/>
              <a:t>     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'Watson';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3587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Expansion (Cont.)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38803" cy="4051236"/>
          </a:xfrm>
        </p:spPr>
        <p:txBody>
          <a:bodyPr/>
          <a:lstStyle/>
          <a:p>
            <a:pPr>
              <a:tabLst>
                <a:tab pos="681038" algn="l"/>
              </a:tabLst>
            </a:pPr>
            <a:r>
              <a:rPr lang="en-US" altLang="en-US" sz="1700" dirty="0"/>
              <a:t>A way to define the meaning of views defined in terms of other views.</a:t>
            </a:r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Let view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be defined by an expression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that may itself contain uses of view relations.</a:t>
            </a:r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View expansion of an expression repeats the following replacement step:</a:t>
            </a:r>
          </a:p>
          <a:p>
            <a:pPr>
              <a:buNone/>
              <a:tabLst>
                <a:tab pos="681038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repeat</a:t>
            </a:r>
            <a:br>
              <a:rPr lang="en-US" altLang="en-US" sz="1700" b="1" dirty="0"/>
            </a:br>
            <a:r>
              <a:rPr lang="en-US" altLang="en-US" sz="1700" b="1" dirty="0"/>
              <a:t>		</a:t>
            </a:r>
            <a:r>
              <a:rPr lang="en-US" altLang="en-US" sz="1700" dirty="0"/>
              <a:t>Find any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	Replace the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by the expression defining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            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until</a:t>
            </a:r>
            <a:r>
              <a:rPr lang="en-US" altLang="en-US" sz="1700" dirty="0"/>
              <a:t> no more view relations are present in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endParaRPr lang="en-US" altLang="en-US" sz="1700" dirty="0"/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As long as the view definitions are not recursive, this loop will terminate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Materialized Views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03517"/>
            <a:ext cx="7665435" cy="3502596"/>
          </a:xfrm>
        </p:spPr>
        <p:txBody>
          <a:bodyPr/>
          <a:lstStyle/>
          <a:p>
            <a:r>
              <a:rPr lang="en-US" altLang="en-US" sz="1700" dirty="0"/>
              <a:t>Certain database systems allow view relations to be physically stored.</a:t>
            </a:r>
          </a:p>
          <a:p>
            <a:pPr lvl="1"/>
            <a:r>
              <a:rPr lang="en-US" altLang="en-US" sz="1700" dirty="0"/>
              <a:t> Physical copy created when the view is defined.</a:t>
            </a:r>
          </a:p>
          <a:p>
            <a:pPr lvl="1"/>
            <a:r>
              <a:rPr lang="en-US" altLang="en-US" sz="1700" dirty="0"/>
              <a:t>Such views are called </a:t>
            </a:r>
            <a:r>
              <a:rPr lang="en-US" altLang="en-US" sz="1700" b="1" dirty="0">
                <a:solidFill>
                  <a:srgbClr val="002060"/>
                </a:solidFill>
              </a:rPr>
              <a:t>Materialized view</a:t>
            </a:r>
            <a:r>
              <a:rPr lang="en-US" altLang="en-US" sz="1700" dirty="0"/>
              <a:t>:</a:t>
            </a:r>
          </a:p>
          <a:p>
            <a:r>
              <a:rPr lang="en-US" altLang="en-US" sz="1700" dirty="0"/>
              <a:t>If relations used in the query are updated, the materialized view result becomes out of date</a:t>
            </a:r>
          </a:p>
          <a:p>
            <a:pPr lvl="1"/>
            <a:r>
              <a:rPr lang="en-US" altLang="en-US" sz="1700" dirty="0"/>
              <a:t>Need to </a:t>
            </a:r>
            <a:r>
              <a:rPr lang="en-US" altLang="en-US" sz="1700" b="1" dirty="0">
                <a:solidFill>
                  <a:srgbClr val="002060"/>
                </a:solidFill>
              </a:rPr>
              <a:t>maintain</a:t>
            </a:r>
            <a:r>
              <a:rPr lang="en-US" altLang="en-US" sz="1700" dirty="0"/>
              <a:t> the view, by updating the view whenever the underlying relations are updated.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Update of a View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595362" cy="4952936"/>
          </a:xfrm>
        </p:spPr>
        <p:txBody>
          <a:bodyPr/>
          <a:lstStyle/>
          <a:p>
            <a:pPr>
              <a:tabLst>
                <a:tab pos="1085850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faculty </a:t>
            </a:r>
            <a:r>
              <a:rPr lang="en-US" altLang="en-US" sz="1700" dirty="0"/>
              <a:t>view which we defined earlier</a:t>
            </a:r>
            <a:endParaRPr lang="en-US" altLang="en-US" sz="1700" b="1" dirty="0"/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faculty 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b="1" i="1" dirty="0"/>
              <a:t>          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('30765', 'Green', 'Music');</a:t>
            </a:r>
          </a:p>
          <a:p>
            <a:pPr>
              <a:tabLst>
                <a:tab pos="1085850" algn="l"/>
              </a:tabLst>
            </a:pPr>
            <a:r>
              <a:rPr lang="en-US" altLang="en-US" sz="1700" dirty="0"/>
              <a:t>This insertion must be represented by the insertion into 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Must have a  value for salary.</a:t>
            </a:r>
          </a:p>
          <a:p>
            <a:pPr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Two approaches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Reject the insert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Insert the tuple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		('30765', 'Green', 'Music', null)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      into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270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Some Updates Cannot be Translated Uniquely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98990" y="1201917"/>
            <a:ext cx="7369651" cy="4162563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i="1" dirty="0" err="1"/>
              <a:t>instructor_info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select 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,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instructor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;</a:t>
            </a:r>
          </a:p>
          <a:p>
            <a:r>
              <a:rPr lang="en-US" altLang="en-US" sz="1700" b="1" dirty="0">
                <a:sym typeface="Symbol" panose="05050102010706020507" pitchFamily="18" charset="2"/>
              </a:rPr>
              <a:t>insert into </a:t>
            </a:r>
            <a:r>
              <a:rPr lang="en-US" altLang="en-US" sz="1700" i="1" dirty="0" err="1">
                <a:sym typeface="Symbol" panose="05050102010706020507" pitchFamily="18" charset="2"/>
              </a:rPr>
              <a:t>instructor_info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</a:p>
          <a:p>
            <a:pPr>
              <a:buNone/>
            </a:pPr>
            <a:r>
              <a:rPr lang="en-US" altLang="en-US" sz="1700" b="1" i="1" dirty="0">
                <a:sym typeface="Symbol" panose="05050102010706020507" pitchFamily="18" charset="2"/>
              </a:rPr>
              <a:t>             </a:t>
            </a:r>
            <a:r>
              <a:rPr lang="en-US" altLang="en-US" sz="1700" b="1" dirty="0">
                <a:sym typeface="Symbol" panose="05050102010706020507" pitchFamily="18" charset="2"/>
              </a:rPr>
              <a:t>values </a:t>
            </a:r>
            <a:r>
              <a:rPr lang="en-US" altLang="en-US" sz="1700" dirty="0">
                <a:sym typeface="Symbol" panose="05050102010706020507" pitchFamily="18" charset="2"/>
              </a:rPr>
              <a:t>('69987', 'White', 'Taylor');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Issues</a:t>
            </a:r>
          </a:p>
          <a:p>
            <a:pPr lvl="1"/>
            <a:r>
              <a:rPr lang="en-US" altLang="en-US" sz="1700" dirty="0"/>
              <a:t>Which department, if multiple departments in Taylor?</a:t>
            </a:r>
          </a:p>
          <a:p>
            <a:pPr lvl="1"/>
            <a:r>
              <a:rPr lang="en-US" altLang="en-US" sz="1700" dirty="0"/>
              <a:t>What if no department is in Taylor?</a:t>
            </a:r>
            <a:endParaRPr lang="en-US" altLang="en-US" sz="17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And Some Not at All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6400547" cy="3417252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i="1" dirty="0" err="1"/>
              <a:t>history_instructors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= 'History';</a:t>
            </a:r>
          </a:p>
          <a:p>
            <a:r>
              <a:rPr lang="en-US" altLang="en-US" sz="1700" dirty="0"/>
              <a:t>What happens if we insert </a:t>
            </a:r>
          </a:p>
          <a:p>
            <a:pPr>
              <a:buNone/>
            </a:pPr>
            <a:r>
              <a:rPr lang="en-US" altLang="en-US" sz="1700" dirty="0"/>
              <a:t>           ('25566', 'Brown', 'Biology', 100000)</a:t>
            </a:r>
          </a:p>
          <a:p>
            <a:pPr>
              <a:buNone/>
            </a:pPr>
            <a:r>
              <a:rPr lang="en-US" altLang="en-US" sz="1700" dirty="0"/>
              <a:t>       into </a:t>
            </a:r>
            <a:r>
              <a:rPr lang="en-US" altLang="en-US" sz="1700" i="1" dirty="0" err="1"/>
              <a:t>history_instructors</a:t>
            </a:r>
            <a:r>
              <a:rPr lang="en-US" altLang="en-US" sz="1700" i="1" dirty="0"/>
              <a:t>?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Updates in SQL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229275"/>
            <a:ext cx="7400291" cy="3184229"/>
          </a:xfrm>
        </p:spPr>
        <p:txBody>
          <a:bodyPr/>
          <a:lstStyle/>
          <a:p>
            <a:r>
              <a:rPr lang="en-US" altLang="en-US" sz="1700" dirty="0"/>
              <a:t>Most SQL implementations allow updates only on simple views </a:t>
            </a:r>
          </a:p>
          <a:p>
            <a:pPr lvl="1"/>
            <a:r>
              <a:rPr lang="en-US" altLang="en-US" sz="1700" dirty="0"/>
              <a:t>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 has only one database relation.</a:t>
            </a:r>
          </a:p>
          <a:p>
            <a:pPr lvl="1"/>
            <a:r>
              <a:rPr lang="en-US" altLang="en-US" sz="1700" dirty="0"/>
              <a:t>The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contains only attribute names of the relation, and does not have any expressions, aggregates, or </a:t>
            </a:r>
            <a:r>
              <a:rPr lang="en-US" altLang="en-US" sz="1700" b="1" dirty="0"/>
              <a:t>distinct </a:t>
            </a:r>
            <a:r>
              <a:rPr lang="en-US" altLang="en-US" sz="1700" dirty="0"/>
              <a:t>specification.</a:t>
            </a:r>
          </a:p>
          <a:p>
            <a:pPr lvl="1"/>
            <a:r>
              <a:rPr lang="en-US" altLang="en-US" sz="1700" dirty="0"/>
              <a:t>Any attribute not listed in the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can be set to null</a:t>
            </a:r>
          </a:p>
          <a:p>
            <a:pPr lvl="1"/>
            <a:r>
              <a:rPr lang="en-US" altLang="en-US" sz="1700" dirty="0"/>
              <a:t>The query does not have a </a:t>
            </a:r>
            <a:r>
              <a:rPr lang="en-US" altLang="en-US" sz="1700" b="1" dirty="0"/>
              <a:t>group </a:t>
            </a:r>
            <a:r>
              <a:rPr lang="en-US" altLang="en-US" sz="1700" dirty="0"/>
              <a:t>by or </a:t>
            </a:r>
            <a:r>
              <a:rPr lang="en-US" altLang="en-US" sz="1700" b="1" dirty="0"/>
              <a:t>having </a:t>
            </a:r>
            <a:r>
              <a:rPr lang="en-US" altLang="en-US" sz="1700" dirty="0"/>
              <a:t>clause.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/>
              </a:rPr>
              <a:t>Transactions</a:t>
            </a:r>
            <a:endParaRPr lang="en-US" sz="2800" dirty="0">
              <a:ea typeface="+mj-ea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84059"/>
            <a:ext cx="7522211" cy="4390149"/>
          </a:xfrm>
        </p:spPr>
        <p:txBody>
          <a:bodyPr/>
          <a:lstStyle/>
          <a:p>
            <a:r>
              <a:rPr lang="en-US" altLang="en-US" sz="1700" dirty="0"/>
              <a:t>A</a:t>
            </a:r>
            <a:r>
              <a:rPr lang="en-US" altLang="en-US" sz="1700" b="1" dirty="0">
                <a:solidFill>
                  <a:srgbClr val="002060"/>
                </a:solidFill>
              </a:rPr>
              <a:t>  transaction </a:t>
            </a:r>
            <a:r>
              <a:rPr lang="en-US" altLang="en-US" sz="1700" dirty="0"/>
              <a:t>consists of a sequence of query and/or update statements and is a “unit” of work</a:t>
            </a:r>
          </a:p>
          <a:p>
            <a:r>
              <a:rPr lang="en-US" altLang="en-US" sz="1700" dirty="0"/>
              <a:t>The SQL standard specifies that a transaction begins implicitly when an SQL statement is executed.  </a:t>
            </a:r>
          </a:p>
          <a:p>
            <a:r>
              <a:rPr lang="en-US" altLang="en-US" sz="1700" dirty="0"/>
              <a:t>The transaction must end with one of the following statements: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Commit work</a:t>
            </a:r>
            <a:r>
              <a:rPr lang="en-US" altLang="en-US" sz="1700" dirty="0"/>
              <a:t>. The updates performed by the transaction become permanent in the database. 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Rollback work</a:t>
            </a:r>
            <a:r>
              <a:rPr lang="en-US" altLang="en-US" sz="1700" dirty="0"/>
              <a:t>. All  the updates performed by the SQL statements in the transaction are undone.</a:t>
            </a:r>
          </a:p>
          <a:p>
            <a:r>
              <a:rPr lang="en-US" altLang="en-US" sz="1700" dirty="0"/>
              <a:t>Atomic transaction</a:t>
            </a:r>
          </a:p>
          <a:p>
            <a:pPr lvl="1"/>
            <a:r>
              <a:rPr lang="en-US" altLang="en-US" sz="1700" dirty="0"/>
              <a:t>either fully executed or rolled back as if it never occurred</a:t>
            </a:r>
          </a:p>
          <a:p>
            <a:r>
              <a:rPr lang="en-US" altLang="en-US" sz="1700" dirty="0"/>
              <a:t>Isolation from concurrent transactions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Integrity Constraints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5063"/>
            <a:ext cx="7505638" cy="4302569"/>
          </a:xfrm>
        </p:spPr>
        <p:txBody>
          <a:bodyPr/>
          <a:lstStyle/>
          <a:p>
            <a:r>
              <a:rPr lang="en-US" altLang="en-US" sz="1700" dirty="0"/>
              <a:t>Integrity constraints guard against accidental damage to the database, by ensuring that authorized changes to the database do not result in a loss of data consistency. </a:t>
            </a:r>
          </a:p>
          <a:p>
            <a:pPr lvl="1"/>
            <a:r>
              <a:rPr lang="en-US" altLang="en-US" sz="1700" dirty="0"/>
              <a:t>A checking account must have a balance greater than $10,000.00</a:t>
            </a:r>
          </a:p>
          <a:p>
            <a:pPr lvl="1"/>
            <a:r>
              <a:rPr lang="en-US" altLang="en-US" sz="1700" dirty="0"/>
              <a:t>A salary of a bank employee must be at least $4.00 an hour</a:t>
            </a:r>
          </a:p>
          <a:p>
            <a:pPr lvl="1"/>
            <a:r>
              <a:rPr lang="en-US" altLang="en-US" sz="1700" dirty="0"/>
              <a:t>A customer must have a (non-null) phone number</a:t>
            </a:r>
          </a:p>
          <a:p>
            <a:pPr lvl="1"/>
            <a:endParaRPr lang="en-US" altLang="en-US" sz="1700" dirty="0"/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09538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Constraints on a Single Relation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804863" y="1177925"/>
            <a:ext cx="7136765" cy="2640013"/>
          </a:xfrm>
        </p:spPr>
        <p:txBody>
          <a:bodyPr/>
          <a:lstStyle/>
          <a:p>
            <a:r>
              <a:rPr lang="en-US" altLang="en-US" sz="1700" b="1" dirty="0"/>
              <a:t>not null</a:t>
            </a:r>
          </a:p>
          <a:p>
            <a:r>
              <a:rPr lang="en-US" altLang="en-US" sz="1700" b="1" dirty="0"/>
              <a:t>primary key</a:t>
            </a:r>
          </a:p>
          <a:p>
            <a:r>
              <a:rPr lang="en-US" altLang="en-US" sz="1700" b="1" dirty="0"/>
              <a:t>unique</a:t>
            </a:r>
            <a:endParaRPr lang="en-US" altLang="en-US" sz="1700" dirty="0"/>
          </a:p>
          <a:p>
            <a:r>
              <a:rPr lang="en-US" altLang="en-US" sz="1700" b="1" dirty="0"/>
              <a:t>check </a:t>
            </a:r>
            <a:r>
              <a:rPr lang="en-US" altLang="en-US" sz="1700" dirty="0"/>
              <a:t>(P), where P is a predicate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6316" y="153909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Not Null Constraints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804863" y="1135063"/>
            <a:ext cx="7144321" cy="2656649"/>
          </a:xfrm>
        </p:spPr>
        <p:txBody>
          <a:bodyPr/>
          <a:lstStyle/>
          <a:p>
            <a:r>
              <a:rPr kumimoji="0" lang="en-US" altLang="en-US" sz="1700" b="1" dirty="0"/>
              <a:t>not null</a:t>
            </a:r>
          </a:p>
          <a:p>
            <a:pPr lvl="1"/>
            <a:r>
              <a:rPr kumimoji="0" lang="en-US" altLang="en-US" sz="1700" dirty="0"/>
              <a:t>Declare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 and </a:t>
            </a:r>
            <a:r>
              <a:rPr kumimoji="0" lang="en-US" altLang="en-US" sz="1700" i="1" dirty="0"/>
              <a:t>budget</a:t>
            </a:r>
            <a:r>
              <a:rPr kumimoji="0" lang="en-US" altLang="en-US" sz="1700" dirty="0"/>
              <a:t> to be </a:t>
            </a:r>
            <a:r>
              <a:rPr lang="en-US" altLang="en-US" sz="1700" b="1" dirty="0"/>
              <a:t>not null</a:t>
            </a:r>
          </a:p>
          <a:p>
            <a:pPr>
              <a:buFont typeface="Monotype Sorts" charset="2"/>
              <a:buNone/>
            </a:pPr>
            <a:r>
              <a:rPr kumimoji="0" lang="en-US" altLang="en-US" sz="1700" i="1" dirty="0"/>
              <a:t>	          name </a:t>
            </a:r>
            <a:r>
              <a:rPr kumimoji="0" lang="en-US" altLang="en-US" sz="1700" b="1" dirty="0" err="1"/>
              <a:t>varchar</a:t>
            </a:r>
            <a:r>
              <a:rPr kumimoji="0" lang="en-US" altLang="en-US" sz="1700" dirty="0"/>
              <a:t>(20) </a:t>
            </a:r>
            <a:r>
              <a:rPr kumimoji="0" lang="en-US" altLang="en-US" sz="1700" b="1" dirty="0"/>
              <a:t>not null</a:t>
            </a:r>
            <a:br>
              <a:rPr kumimoji="0" lang="en-US" altLang="en-US" sz="1700" b="1" dirty="0"/>
            </a:br>
            <a:r>
              <a:rPr kumimoji="0" lang="en-US" altLang="en-US" sz="1700" b="1" dirty="0"/>
              <a:t>          </a:t>
            </a:r>
            <a:r>
              <a:rPr kumimoji="0" lang="en-US" altLang="en-US" sz="1700" i="1" dirty="0"/>
              <a:t>budget </a:t>
            </a:r>
            <a:r>
              <a:rPr kumimoji="0" lang="en-US" altLang="en-US" sz="1700" b="1" dirty="0"/>
              <a:t>numeric</a:t>
            </a:r>
            <a:r>
              <a:rPr kumimoji="0" lang="en-US" altLang="en-US" sz="1700" dirty="0"/>
              <a:t>(12,2) </a:t>
            </a:r>
            <a:r>
              <a:rPr kumimoji="0" lang="en-US" altLang="en-US" sz="1700" b="1" dirty="0"/>
              <a:t>not null</a:t>
            </a:r>
          </a:p>
          <a:p>
            <a:endParaRPr kumimoji="0" lang="en-US" altLang="en-US" sz="1700" dirty="0"/>
          </a:p>
          <a:p>
            <a:endParaRPr lang="en-US" altLang="en-US" b="1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2984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Unique Constraints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804864" y="1098487"/>
            <a:ext cx="7044690" cy="2583497"/>
          </a:xfrm>
        </p:spPr>
        <p:txBody>
          <a:bodyPr/>
          <a:lstStyle/>
          <a:p>
            <a:r>
              <a:rPr lang="en-US" altLang="en-US" sz="1700" b="1" dirty="0"/>
              <a:t>unique</a:t>
            </a:r>
            <a:r>
              <a:rPr kumimoji="0" lang="en-US" altLang="en-US" sz="1700" dirty="0"/>
              <a:t> (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, …,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m</a:t>
            </a:r>
            <a:r>
              <a:rPr kumimoji="0" lang="en-US" altLang="en-US" sz="1700" dirty="0"/>
              <a:t>)</a:t>
            </a:r>
          </a:p>
          <a:p>
            <a:pPr lvl="1"/>
            <a:r>
              <a:rPr kumimoji="0" lang="en-US" altLang="en-US" sz="1700" dirty="0"/>
              <a:t>The unique specification states that the attributes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, …,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m </a:t>
            </a:r>
            <a:r>
              <a:rPr kumimoji="0" lang="en-US" altLang="en-US" sz="1700" dirty="0"/>
              <a:t> form a candidate key.</a:t>
            </a:r>
          </a:p>
          <a:p>
            <a:pPr lvl="1"/>
            <a:r>
              <a:rPr kumimoji="0" lang="en-US" altLang="en-US" sz="1700" dirty="0"/>
              <a:t>Candidate keys are permitted to be null (in contrast to primary keys).</a:t>
            </a:r>
          </a:p>
          <a:p>
            <a:endParaRPr kumimoji="0" lang="en-US" altLang="en-US" sz="1700" dirty="0"/>
          </a:p>
          <a:p>
            <a:endParaRPr lang="en-US" altLang="en-US" b="1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41877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The check clause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738188" y="1086358"/>
            <a:ext cx="7600949" cy="4692650"/>
          </a:xfrm>
        </p:spPr>
        <p:txBody>
          <a:bodyPr/>
          <a:lstStyle/>
          <a:p>
            <a:r>
              <a:rPr lang="en-US" altLang="en-US" sz="1700" dirty="0"/>
              <a:t>The 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(P) clause specifies a predicate P that must be satisfied by every tuple in a relation.</a:t>
            </a:r>
          </a:p>
          <a:p>
            <a:r>
              <a:rPr lang="en-US" altLang="en-US" sz="1700" dirty="0"/>
              <a:t>Example:  ensure that semester is one of fall, winter, spring or summer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create table </a:t>
            </a:r>
            <a:r>
              <a:rPr lang="en-US" altLang="en-US" sz="1700" i="1" dirty="0"/>
              <a:t>section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(8),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(8),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semester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(6),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year </a:t>
            </a:r>
            <a:r>
              <a:rPr lang="en-US" altLang="en-US" sz="1700" b="1" dirty="0"/>
              <a:t>numeric </a:t>
            </a:r>
            <a:r>
              <a:rPr lang="en-US" altLang="en-US" sz="1700" dirty="0"/>
              <a:t>(4,0),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building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(15),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(7),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time slot id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(4),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   primary key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   </a:t>
            </a:r>
            <a:r>
              <a:rPr lang="en-US" altLang="en-US" sz="1700" b="1" dirty="0">
                <a:solidFill>
                  <a:srgbClr val="002060"/>
                </a:solidFill>
              </a:rPr>
              <a:t>check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semester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('Fall', 'Winter', 'Spring', 'Summer')))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Referential Integrity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5063"/>
            <a:ext cx="7523394" cy="4943475"/>
          </a:xfrm>
        </p:spPr>
        <p:txBody>
          <a:bodyPr/>
          <a:lstStyle/>
          <a:p>
            <a:r>
              <a:rPr lang="en-US" altLang="en-US" sz="1700" dirty="0"/>
              <a:t>Ensures that a value that appears in one relation for a given set of attributes also appears for a certain set of attributes in another relation.</a:t>
            </a:r>
          </a:p>
          <a:p>
            <a:pPr lvl="1"/>
            <a:r>
              <a:rPr lang="en-US" altLang="en-US" sz="1700" dirty="0"/>
              <a:t>Example:  If “Biology” is a department name appearing in one of the tuples in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relation, then there exists a tuple in the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 relation for “Biology”.</a:t>
            </a:r>
          </a:p>
          <a:p>
            <a:r>
              <a:rPr lang="en-US" altLang="en-US" sz="1700" dirty="0"/>
              <a:t>Let A be a set of attributes.  Let R and S be two relations that contain attributes A and where A is the primary key of S. A is said to be a  </a:t>
            </a:r>
            <a:r>
              <a:rPr lang="en-US" altLang="en-US" sz="1700" b="1" dirty="0">
                <a:solidFill>
                  <a:srgbClr val="002060"/>
                </a:solidFill>
              </a:rPr>
              <a:t>foreign key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of R if for any values of A appearing in R these values also appear in 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Referential Integrity (Cont.)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461250" cy="3644201"/>
          </a:xfrm>
        </p:spPr>
        <p:txBody>
          <a:bodyPr/>
          <a:lstStyle/>
          <a:p>
            <a:r>
              <a:rPr lang="en-US" altLang="en-US" sz="1700" dirty="0"/>
              <a:t>Foreign </a:t>
            </a:r>
            <a:r>
              <a:rPr lang="en-US" altLang="en-US" sz="1700" i="1" dirty="0"/>
              <a:t>keys can be </a:t>
            </a:r>
            <a:r>
              <a:rPr lang="en-US" altLang="en-US" sz="1700" dirty="0"/>
              <a:t>specified as part of the SQL </a:t>
            </a:r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table </a:t>
            </a:r>
            <a:r>
              <a:rPr lang="en-US" altLang="en-US" sz="1700" dirty="0"/>
              <a:t> statement </a:t>
            </a:r>
          </a:p>
          <a:p>
            <a:pPr>
              <a:buNone/>
            </a:pPr>
            <a:r>
              <a:rPr lang="en-US" altLang="en-US" sz="1700" b="1" dirty="0"/>
              <a:t>  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</a:p>
          <a:p>
            <a:r>
              <a:rPr lang="en-US" altLang="en-US" sz="1700" dirty="0"/>
              <a:t>By default, a foreign key references the primary-key attributes of the referenced table.</a:t>
            </a:r>
          </a:p>
          <a:p>
            <a:r>
              <a:rPr lang="en-US" altLang="en-US" sz="1700" dirty="0"/>
              <a:t>SQL allows  a list of attributes of the referenced relation to be specified explicitly.</a:t>
            </a:r>
          </a:p>
          <a:p>
            <a:pPr>
              <a:buNone/>
            </a:pPr>
            <a:r>
              <a:rPr lang="en-US" altLang="en-US" sz="1700" b="1" dirty="0"/>
              <a:t>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8539163" cy="4270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>
                <a:ea typeface="+mj-ea"/>
              </a:rPr>
              <a:t>Cascading Actions in Referential Integrity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772359" y="1123279"/>
            <a:ext cx="7806431" cy="4447401"/>
          </a:xfrm>
        </p:spPr>
        <p:txBody>
          <a:bodyPr/>
          <a:lstStyle/>
          <a:p>
            <a:pPr>
              <a:tabLst>
                <a:tab pos="2173288" algn="l"/>
              </a:tabLst>
            </a:pPr>
            <a:r>
              <a:rPr lang="en-US" altLang="en-US" sz="1700" dirty="0"/>
              <a:t>When a referential-integrity constraint is violated, the normal procedure is to reject the action that caused the violation.</a:t>
            </a:r>
          </a:p>
          <a:p>
            <a:pPr>
              <a:tabLst>
                <a:tab pos="2173288" algn="l"/>
              </a:tabLst>
            </a:pPr>
            <a:r>
              <a:rPr lang="en-US" altLang="en-US" sz="1700" dirty="0"/>
              <a:t>An alternative, in case of delete or update is to cascade</a:t>
            </a:r>
          </a:p>
          <a:p>
            <a:pPr>
              <a:buNone/>
              <a:tabLst>
                <a:tab pos="2173288" algn="l"/>
              </a:tabLst>
            </a:pPr>
            <a:r>
              <a:rPr lang="en-US" altLang="en-US" sz="1700" b="1" dirty="0"/>
              <a:t>            create table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(</a:t>
            </a:r>
            <a:br>
              <a:rPr lang="en-US" altLang="en-US" sz="1700" dirty="0"/>
            </a:br>
            <a:r>
              <a:rPr lang="en-US" altLang="en-US" sz="1700" dirty="0"/>
              <a:t>             (…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         </a:t>
            </a:r>
            <a:r>
              <a:rPr lang="en-US" altLang="en-US" sz="1700" b="1" dirty="0"/>
              <a:t>on delete cascade</a:t>
            </a:r>
            <a:br>
              <a:rPr lang="en-US" altLang="en-US" sz="1700" b="1" dirty="0"/>
            </a:br>
            <a:r>
              <a:rPr lang="en-US" altLang="en-US" sz="1700" b="1" dirty="0"/>
              <a:t>                   on update cascade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dirty="0"/>
              <a:t>                . . .) </a:t>
            </a:r>
          </a:p>
          <a:p>
            <a:pPr>
              <a:tabLst>
                <a:tab pos="2173288" algn="l"/>
              </a:tabLst>
            </a:pPr>
            <a:r>
              <a:rPr lang="en-US" altLang="en-US" sz="1700" dirty="0"/>
              <a:t>Instead of cascade we can use :  </a:t>
            </a:r>
          </a:p>
          <a:p>
            <a:pPr lvl="1">
              <a:tabLst>
                <a:tab pos="2173288" algn="l"/>
              </a:tabLst>
            </a:pPr>
            <a:r>
              <a:rPr lang="en-US" altLang="en-US" sz="1700" b="1" dirty="0"/>
              <a:t>set null</a:t>
            </a:r>
            <a:r>
              <a:rPr lang="en-US" altLang="en-US" sz="1700" dirty="0"/>
              <a:t>,</a:t>
            </a:r>
          </a:p>
          <a:p>
            <a:pPr lvl="1">
              <a:tabLst>
                <a:tab pos="2173288" algn="l"/>
              </a:tabLst>
            </a:pPr>
            <a:r>
              <a:rPr lang="en-US" altLang="en-US" sz="1700" b="1" dirty="0"/>
              <a:t>set default</a:t>
            </a:r>
            <a:endParaRPr lang="en-US" altLang="en-US" sz="1700" dirty="0"/>
          </a:p>
          <a:p>
            <a:pPr>
              <a:buFont typeface="Monotype Sorts" charset="2"/>
              <a:buNone/>
              <a:tabLst>
                <a:tab pos="2173288" algn="l"/>
              </a:tabLst>
            </a:pPr>
            <a:endParaRPr lang="en-US" altLang="en-US" i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8666" y="14858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600" dirty="0">
                <a:ea typeface="+mj-ea"/>
              </a:rPr>
              <a:t>Integrity Constraint Violation During Transactions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72358" y="1130365"/>
            <a:ext cx="7706647" cy="4843716"/>
          </a:xfrm>
        </p:spPr>
        <p:txBody>
          <a:bodyPr/>
          <a:lstStyle/>
          <a:p>
            <a:r>
              <a:rPr lang="en-US" altLang="en-US" sz="1700" dirty="0"/>
              <a:t>Consider: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      create table </a:t>
            </a:r>
            <a:r>
              <a:rPr lang="en-US" altLang="en-US" sz="1700" i="1" dirty="0"/>
              <a:t>person </a:t>
            </a:r>
            <a:r>
              <a:rPr lang="en-US" altLang="en-US" sz="1700" dirty="0"/>
              <a:t>(</a:t>
            </a:r>
            <a:br>
              <a:rPr lang="en-US" altLang="en-US" sz="1700" dirty="0"/>
            </a:br>
            <a:r>
              <a:rPr lang="en-US" altLang="en-US" sz="1700" dirty="0"/>
              <a:t>	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(40),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mother</a:t>
            </a:r>
            <a:r>
              <a:rPr lang="en-US" altLang="en-US" sz="1700" dirty="0"/>
              <a:t>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father </a:t>
            </a:r>
            <a:r>
              <a:rPr lang="en-US" altLang="en-US" sz="1700" b="1" dirty="0"/>
              <a:t> 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primary key</a:t>
            </a:r>
            <a:r>
              <a:rPr lang="en-US" altLang="en-US" sz="1700" i="1" dirty="0"/>
              <a:t> ID,</a:t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father</a:t>
            </a:r>
            <a:r>
              <a:rPr lang="en-US" altLang="en-US" sz="1700" b="1" dirty="0"/>
              <a:t> references </a:t>
            </a:r>
            <a:r>
              <a:rPr lang="en-US" altLang="en-US" sz="1700" i="1" dirty="0"/>
              <a:t>person,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mother</a:t>
            </a:r>
            <a:r>
              <a:rPr lang="en-US" altLang="en-US" sz="1700" dirty="0"/>
              <a:t>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 person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How to insert a tuple without causing constraint violation?</a:t>
            </a:r>
          </a:p>
          <a:p>
            <a:pPr lvl="1"/>
            <a:r>
              <a:rPr lang="en-US" altLang="en-US" sz="1700" dirty="0"/>
              <a:t>Insert father and mother of a person before inserting person</a:t>
            </a:r>
          </a:p>
          <a:p>
            <a:pPr lvl="1"/>
            <a:r>
              <a:rPr lang="en-US" altLang="en-US" sz="1700" dirty="0"/>
              <a:t>OR, set father and mother to null initially, update after inserting all persons (not possible if father and mother attributes declared to be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) </a:t>
            </a:r>
          </a:p>
          <a:p>
            <a:pPr lvl="1"/>
            <a:r>
              <a:rPr lang="en-US" altLang="en-US" sz="1700" dirty="0"/>
              <a:t>OR defer constraint</a:t>
            </a:r>
            <a:r>
              <a:rPr lang="en-US" altLang="en-US" sz="1700" b="1" dirty="0"/>
              <a:t> </a:t>
            </a:r>
            <a:r>
              <a:rPr lang="en-US" altLang="en-US" sz="1700" dirty="0"/>
              <a:t>checking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Complex Check Conditions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534402" cy="4173156"/>
          </a:xfrm>
        </p:spPr>
        <p:txBody>
          <a:bodyPr/>
          <a:lstStyle/>
          <a:p>
            <a:r>
              <a:rPr lang="en-US" altLang="en-US" sz="1700" dirty="0"/>
              <a:t>The predicate in the check clause can be an arbitrary predicate that can include a subquery.</a:t>
            </a:r>
          </a:p>
          <a:p>
            <a:pPr>
              <a:buNone/>
            </a:pPr>
            <a:r>
              <a:rPr lang="en-US" altLang="en-US" sz="1700" b="1" dirty="0"/>
              <a:t>          check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time_slot_id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time_slot_id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from </a:t>
            </a:r>
            <a:r>
              <a:rPr lang="en-US" altLang="en-US" sz="1700" i="1" dirty="0" err="1"/>
              <a:t>time_slot</a:t>
            </a:r>
            <a:r>
              <a:rPr lang="en-US" altLang="en-US" sz="1700" dirty="0"/>
              <a:t>))</a:t>
            </a:r>
          </a:p>
          <a:p>
            <a:pPr>
              <a:buNone/>
            </a:pPr>
            <a:r>
              <a:rPr lang="en-US" altLang="en-US" sz="1700" dirty="0"/>
              <a:t>     The check condition states  that the  </a:t>
            </a:r>
            <a:r>
              <a:rPr lang="en-US" altLang="en-US" sz="1700" dirty="0" err="1"/>
              <a:t>time_slot_id</a:t>
            </a:r>
            <a:r>
              <a:rPr lang="en-US" altLang="en-US" sz="1700" dirty="0"/>
              <a:t> in each tuple in the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 relation is actually the identifier of a time slot in the </a:t>
            </a:r>
            <a:r>
              <a:rPr lang="en-US" altLang="en-US" sz="1700" i="1" dirty="0" err="1"/>
              <a:t>time_slot</a:t>
            </a:r>
            <a:r>
              <a:rPr lang="en-US" altLang="en-US" sz="1700" dirty="0"/>
              <a:t> relation.</a:t>
            </a:r>
          </a:p>
          <a:p>
            <a:pPr lvl="1"/>
            <a:r>
              <a:rPr lang="en-US" altLang="en-US" sz="1700" dirty="0"/>
              <a:t>The condition has to be checked not only when a tuple is inserted or modified in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, but also when the relation </a:t>
            </a:r>
            <a:r>
              <a:rPr lang="en-US" altLang="en-US" sz="1700" i="1" dirty="0" err="1"/>
              <a:t>time_slot</a:t>
            </a:r>
            <a:r>
              <a:rPr lang="en-US" altLang="en-US" sz="1700" i="1" dirty="0"/>
              <a:t> </a:t>
            </a:r>
            <a:r>
              <a:rPr lang="en-US" altLang="en-US" sz="1700" dirty="0"/>
              <a:t>changes </a:t>
            </a:r>
          </a:p>
          <a:p>
            <a:pPr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Assertions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9553"/>
            <a:ext cx="7647680" cy="4291503"/>
          </a:xfrm>
        </p:spPr>
        <p:txBody>
          <a:bodyPr/>
          <a:lstStyle/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assertion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predicate expressing a condition that we wish the database always to satisfy.</a:t>
            </a:r>
          </a:p>
          <a:p>
            <a:r>
              <a:rPr lang="en-US" altLang="en-US" sz="1700" dirty="0"/>
              <a:t>The following constraints, can be expressed using assertions:</a:t>
            </a:r>
          </a:p>
          <a:p>
            <a:r>
              <a:rPr lang="en-US" altLang="en-US" sz="1700" dirty="0"/>
              <a:t>For each tuple in 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relation, the value of the attribute </a:t>
            </a:r>
            <a:r>
              <a:rPr lang="en-US" altLang="en-US" sz="1700" i="1" dirty="0"/>
              <a:t>tot_cred</a:t>
            </a:r>
            <a:r>
              <a:rPr lang="en-US" altLang="en-US" sz="1700" dirty="0"/>
              <a:t> must equal the sum of credits of courses that the student has completed successfully.</a:t>
            </a:r>
          </a:p>
          <a:p>
            <a:r>
              <a:rPr lang="en-US" altLang="en-US" sz="1700" dirty="0"/>
              <a:t>An instructor cannot teach in two different classrooms in a semester in the same time slot</a:t>
            </a:r>
          </a:p>
          <a:p>
            <a:r>
              <a:rPr lang="en-US" altLang="en-US" sz="1700" dirty="0"/>
              <a:t>An assertion in SQL takes the form:</a:t>
            </a:r>
          </a:p>
          <a:p>
            <a:pPr>
              <a:buNone/>
            </a:pPr>
            <a:r>
              <a:rPr lang="en-US" altLang="en-US" sz="1700" dirty="0"/>
              <a:t>        </a:t>
            </a:r>
            <a:r>
              <a:rPr lang="en-US" altLang="en-US" sz="1700" b="1" dirty="0"/>
              <a:t>create assertion</a:t>
            </a:r>
            <a:r>
              <a:rPr lang="en-US" altLang="en-US" sz="1700" dirty="0"/>
              <a:t> &lt;assertion-name&gt;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(&lt;predicate&gt;);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7613" y="163513"/>
            <a:ext cx="7264400" cy="55245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Built-in Data Types in SQL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02060"/>
            <a:ext cx="7445051" cy="4862512"/>
          </a:xfrm>
        </p:spPr>
        <p:txBody>
          <a:bodyPr/>
          <a:lstStyle/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date:</a:t>
            </a:r>
            <a:r>
              <a:rPr lang="en-US" altLang="en-US" sz="1700" dirty="0"/>
              <a:t>  Dates, containing a (4 digit) year, month and date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date</a:t>
            </a:r>
            <a:r>
              <a:rPr lang="en-US" altLang="en-US" sz="1700" dirty="0"/>
              <a:t> '2005-7-27'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time:</a:t>
            </a:r>
            <a:r>
              <a:rPr lang="en-US" altLang="en-US" sz="1700" b="1" dirty="0"/>
              <a:t> </a:t>
            </a:r>
            <a:r>
              <a:rPr lang="en-US" altLang="en-US" sz="1700" dirty="0"/>
              <a:t> Time of day, in hours, minutes and seconds.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</a:t>
            </a:r>
            <a:r>
              <a:rPr lang="en-US" altLang="en-US" sz="1700" b="1" dirty="0"/>
              <a:t> time</a:t>
            </a:r>
            <a:r>
              <a:rPr lang="en-US" altLang="en-US" sz="1700" dirty="0"/>
              <a:t> '09:00:30'        </a:t>
            </a:r>
            <a:r>
              <a:rPr lang="en-US" altLang="en-US" sz="1700" b="1" dirty="0"/>
              <a:t> time</a:t>
            </a:r>
            <a:r>
              <a:rPr lang="en-US" altLang="en-US" sz="1700" dirty="0"/>
              <a:t> '09:00:30.75'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timestamp:</a:t>
            </a:r>
            <a:r>
              <a:rPr lang="en-US" altLang="en-US" sz="1700" dirty="0"/>
              <a:t> date plus time of day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timestamp</a:t>
            </a:r>
            <a:r>
              <a:rPr lang="en-US" altLang="en-US" sz="1700" dirty="0"/>
              <a:t>  '2005-7-27 09:00:30.75'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interval:</a:t>
            </a:r>
            <a:r>
              <a:rPr lang="en-US" altLang="en-US" sz="1700" dirty="0"/>
              <a:t>  period of time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 interval  '1' day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Subtracting a date/time/timestamp value from another gives an interval value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Interval values can be added to date/time/timestamp values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Large-Object Types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29926" cy="3868356"/>
          </a:xfrm>
        </p:spPr>
        <p:txBody>
          <a:bodyPr/>
          <a:lstStyle/>
          <a:p>
            <a:r>
              <a:rPr lang="en-US" altLang="en-US" sz="1700" dirty="0"/>
              <a:t>Large objects (photos, videos, CAD files, etc.) are stored as a </a:t>
            </a:r>
            <a:r>
              <a:rPr lang="en-US" altLang="en-US" sz="1700" i="1" dirty="0"/>
              <a:t>large object</a:t>
            </a:r>
            <a:r>
              <a:rPr lang="en-US" altLang="en-US" sz="1700" dirty="0"/>
              <a:t>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blob</a:t>
            </a:r>
            <a:r>
              <a:rPr lang="en-US" altLang="en-US" sz="1700" dirty="0"/>
              <a:t>: binary large object -- object is a large collection of uninterpreted binary data (whose interpretation is left to an application outside of the database system)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clob</a:t>
            </a:r>
            <a:r>
              <a:rPr lang="en-US" altLang="en-US" sz="1700" dirty="0"/>
              <a:t>: character large object -- object is a large collection of character data</a:t>
            </a:r>
          </a:p>
          <a:p>
            <a:r>
              <a:rPr lang="en-US" altLang="en-US" sz="1700" dirty="0"/>
              <a:t>When a query returns a large object, a pointer is returned rather than the large object itself.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User-Defined Types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35063"/>
            <a:ext cx="7619746" cy="2949257"/>
          </a:xfrm>
        </p:spPr>
        <p:txBody>
          <a:bodyPr/>
          <a:lstStyle/>
          <a:p>
            <a:pPr>
              <a:tabLst>
                <a:tab pos="1146175" algn="l"/>
                <a:tab pos="18907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create type </a:t>
            </a:r>
            <a:r>
              <a:rPr lang="en-US" altLang="en-US" sz="1700" dirty="0"/>
              <a:t>construct in SQL creates user-defined type</a:t>
            </a:r>
          </a:p>
          <a:p>
            <a:pPr>
              <a:buFont typeface="Monotype Sorts" charset="2"/>
              <a:buNone/>
              <a:tabLst>
                <a:tab pos="1146175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 lvl="1">
              <a:buFont typeface="Monotype Sorts" charset="2"/>
              <a:buNone/>
              <a:tabLst>
                <a:tab pos="1146175" algn="l"/>
                <a:tab pos="1890713" algn="l"/>
              </a:tabLst>
            </a:pPr>
            <a:r>
              <a:rPr lang="en-US" altLang="en-US" sz="1700" b="1" dirty="0"/>
              <a:t>		create type </a:t>
            </a:r>
            <a:r>
              <a:rPr lang="en-US" altLang="en-US" sz="1700" i="1" dirty="0"/>
              <a:t>Dollars</a:t>
            </a:r>
            <a:r>
              <a:rPr lang="en-US" altLang="en-US" sz="1700" b="1" dirty="0"/>
              <a:t> as numeric (12,2) final </a:t>
            </a:r>
            <a:br>
              <a:rPr lang="en-US" altLang="en-US" sz="1700" b="1" dirty="0"/>
            </a:br>
            <a:r>
              <a:rPr lang="en-US" altLang="en-US" sz="800" b="1" dirty="0"/>
              <a:t> </a:t>
            </a:r>
            <a:endParaRPr lang="en-US" altLang="en-US" sz="800" dirty="0"/>
          </a:p>
          <a:p>
            <a:pPr>
              <a:tabLst>
                <a:tab pos="1146175" algn="l"/>
                <a:tab pos="1890713" algn="l"/>
              </a:tabLst>
            </a:pPr>
            <a:r>
              <a:rPr lang="en-US" altLang="en-US" sz="1700" dirty="0"/>
              <a:t>Example:</a:t>
            </a:r>
          </a:p>
          <a:p>
            <a:pPr>
              <a:buNone/>
              <a:tabLst>
                <a:tab pos="1146175" algn="l"/>
                <a:tab pos="1890713" algn="l"/>
              </a:tabLst>
            </a:pPr>
            <a:r>
              <a:rPr lang="en-US" altLang="en-US" sz="1700" b="1" dirty="0"/>
              <a:t>               create table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</a:t>
            </a:r>
            <a:r>
              <a:rPr lang="en-US" altLang="en-US" sz="1700" i="1" dirty="0"/>
              <a:t>building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(15),</a:t>
            </a:r>
            <a:br>
              <a:rPr lang="en-US" altLang="en-US" sz="1700" dirty="0"/>
            </a:br>
            <a:r>
              <a:rPr lang="en-US" altLang="en-US" sz="1700" dirty="0"/>
              <a:t>          </a:t>
            </a:r>
            <a:r>
              <a:rPr lang="en-US" altLang="en-US" sz="1700" i="1" dirty="0"/>
              <a:t>budget Dollars</a:t>
            </a:r>
            <a:r>
              <a:rPr lang="en-US" altLang="en-US" sz="1700" dirty="0"/>
              <a:t>);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7763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Domains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0833"/>
            <a:ext cx="7034531" cy="5039558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create domain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construct in SQL-92 creates user-defined domain types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		create domain </a:t>
            </a:r>
            <a:r>
              <a:rPr lang="en-US" altLang="en-US" sz="1700" i="1" dirty="0" err="1"/>
              <a:t>person_name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</a:t>
            </a:r>
          </a:p>
          <a:p>
            <a:pPr lvl="1"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dirty="0"/>
              <a:t>Types and domains are similar.  Domains can have constraints, such as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, specified on them.</a:t>
            </a:r>
          </a:p>
          <a:p>
            <a:r>
              <a:rPr lang="en-US" altLang="en-US" sz="1700" dirty="0"/>
              <a:t>Example:</a:t>
            </a:r>
            <a:endParaRPr lang="en-US" altLang="en-US" sz="1700" b="1" dirty="0"/>
          </a:p>
          <a:p>
            <a:pPr>
              <a:buNone/>
            </a:pPr>
            <a:r>
              <a:rPr lang="en-US" altLang="en-US" sz="1700" b="1" dirty="0"/>
              <a:t>        create domain </a:t>
            </a:r>
            <a:r>
              <a:rPr lang="en-US" altLang="en-US" sz="1700" i="1" dirty="0" err="1"/>
              <a:t>degree_level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(10)</a:t>
            </a: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b="1" dirty="0"/>
              <a:t>constraint </a:t>
            </a:r>
            <a:r>
              <a:rPr lang="en-US" altLang="en-US" sz="1700" i="1" dirty="0" err="1"/>
              <a:t>degree_level_test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</a:t>
            </a:r>
            <a:r>
              <a:rPr lang="en-US" altLang="en-US" sz="1700" b="1" dirty="0"/>
              <a:t>value in </a:t>
            </a:r>
            <a:r>
              <a:rPr lang="en-US" altLang="en-US" sz="1700" dirty="0"/>
              <a:t>('Bachelors', 'Masters', 'Doctorate'));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638802" cy="4112195"/>
          </a:xfrm>
        </p:spPr>
        <p:txBody>
          <a:bodyPr/>
          <a:lstStyle/>
          <a:p>
            <a:r>
              <a:rPr lang="en-US" altLang="en-US" sz="1700" dirty="0"/>
              <a:t>Many queries reference only a small proportion of the records in a table. </a:t>
            </a:r>
          </a:p>
          <a:p>
            <a:r>
              <a:rPr lang="en-US" altLang="en-US" sz="1700" dirty="0"/>
              <a:t>It is inefficient for the system to read every record to find  a record with  particular value</a:t>
            </a:r>
          </a:p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index</a:t>
            </a:r>
            <a:r>
              <a:rPr lang="en-US" altLang="en-US" sz="1700" dirty="0"/>
              <a:t> on an attribute of a relation is a data structure that allows the database system to find those tuples in the relation that have a specified value for that attribute efficiently, without scanning through all the tuples of the relation.</a:t>
            </a:r>
          </a:p>
          <a:p>
            <a:r>
              <a:rPr lang="en-US" altLang="en-US" sz="1700" dirty="0"/>
              <a:t>We create an index with the </a:t>
            </a:r>
            <a:r>
              <a:rPr lang="en-US" altLang="en-US" sz="1700" b="1" dirty="0"/>
              <a:t>create index </a:t>
            </a:r>
            <a:r>
              <a:rPr lang="en-US" altLang="en-US" sz="1700" dirty="0"/>
              <a:t>command</a:t>
            </a:r>
          </a:p>
          <a:p>
            <a:pPr>
              <a:buNone/>
            </a:pPr>
            <a:r>
              <a:rPr lang="en-US" altLang="en-US" sz="1700" dirty="0"/>
              <a:t>         </a:t>
            </a:r>
            <a:r>
              <a:rPr lang="en-US" altLang="en-US" sz="1700" b="1" dirty="0"/>
              <a:t>create index </a:t>
            </a:r>
            <a:r>
              <a:rPr lang="en-US" altLang="en-US" sz="1700" dirty="0"/>
              <a:t>&lt;name&gt;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&lt;relation-name&gt; (attribute);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 Example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9"/>
            <a:ext cx="7497826" cy="4563300"/>
          </a:xfrm>
        </p:spPr>
        <p:txBody>
          <a:bodyPr/>
          <a:lstStyle/>
          <a:p>
            <a:r>
              <a:rPr lang="en-US" altLang="en-US" sz="1700" b="1" dirty="0"/>
              <a:t>create table </a:t>
            </a:r>
            <a:r>
              <a:rPr lang="en-US" altLang="en-US" sz="1700" i="1" dirty="0"/>
              <a:t>student	</a:t>
            </a:r>
            <a:br>
              <a:rPr lang="en-US" altLang="en-US" sz="1700" i="1" dirty="0"/>
            </a:br>
            <a:r>
              <a:rPr lang="en-US" altLang="en-US" sz="1700" dirty="0"/>
              <a:t>(</a:t>
            </a:r>
            <a:r>
              <a:rPr lang="en-US" altLang="en-US" sz="1700" i="1" dirty="0"/>
              <a:t>ID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i="1" dirty="0"/>
              <a:t>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i="1" dirty="0"/>
              <a:t>tot_cred </a:t>
            </a:r>
            <a:r>
              <a:rPr lang="en-US" altLang="en-US" sz="1700" b="1" dirty="0"/>
              <a:t>numeric </a:t>
            </a:r>
            <a:r>
              <a:rPr lang="en-US" altLang="en-US" sz="1700" dirty="0"/>
              <a:t>(3,0) </a:t>
            </a:r>
            <a:r>
              <a:rPr lang="en-US" altLang="en-US" sz="1700" b="1" dirty="0"/>
              <a:t>default </a:t>
            </a:r>
            <a:r>
              <a:rPr lang="en-US" altLang="en-US" sz="1700" dirty="0"/>
              <a:t>0,</a:t>
            </a:r>
            <a:br>
              <a:rPr lang="en-US" altLang="en-US" sz="1700" dirty="0"/>
            </a:br>
            <a:r>
              <a:rPr lang="en-US" altLang="en-US" sz="1700" b="1" dirty="0"/>
              <a:t>primary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))</a:t>
            </a:r>
          </a:p>
          <a:p>
            <a:r>
              <a:rPr lang="en-US" altLang="en-US" sz="1700" b="1" dirty="0"/>
              <a:t>create index </a:t>
            </a:r>
            <a:r>
              <a:rPr lang="en-US" altLang="en-US" sz="1700" i="1" dirty="0" err="1"/>
              <a:t>studentID_index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The query:</a:t>
            </a:r>
          </a:p>
          <a:p>
            <a:pPr>
              <a:buNone/>
            </a:pPr>
            <a:r>
              <a:rPr lang="en-US" altLang="en-US" sz="1700" b="1" dirty="0"/>
              <a:t>            select * </a:t>
            </a:r>
            <a:br>
              <a:rPr lang="en-US" altLang="en-US" sz="1700" b="1" dirty="0"/>
            </a:br>
            <a:r>
              <a:rPr lang="en-US" altLang="en-US" sz="1700" b="1" dirty="0"/>
              <a:t>       from </a:t>
            </a:r>
            <a:r>
              <a:rPr lang="en-US" altLang="en-US" sz="1700" dirty="0"/>
              <a:t> </a:t>
            </a:r>
            <a:r>
              <a:rPr lang="en-US" altLang="en-US" sz="1700" i="1" dirty="0"/>
              <a:t>student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 ID = </a:t>
            </a:r>
            <a:r>
              <a:rPr lang="en-US" altLang="en-US" sz="1700" dirty="0"/>
              <a:t>'12345'</a:t>
            </a:r>
          </a:p>
          <a:p>
            <a:pPr>
              <a:buNone/>
            </a:pPr>
            <a:r>
              <a:rPr lang="en-US" altLang="en-US" sz="1700" dirty="0"/>
              <a:t>     can be executed by using the index to find the required record,  without looking at all records of </a:t>
            </a:r>
            <a:r>
              <a:rPr lang="en-US" altLang="en-US" sz="1700" i="1" dirty="0"/>
              <a:t>student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12169" cy="4758372"/>
          </a:xfrm>
        </p:spPr>
        <p:txBody>
          <a:bodyPr/>
          <a:lstStyle/>
          <a:p>
            <a:r>
              <a:rPr lang="en-US" altLang="en-US" sz="1700" dirty="0"/>
              <a:t>We may assign a user several forms of authorizations on parts of the database.</a:t>
            </a:r>
          </a:p>
          <a:p>
            <a:pPr lvl="1">
              <a:lnSpc>
                <a:spcPct val="160000"/>
              </a:lnSpc>
            </a:pPr>
            <a:r>
              <a:rPr lang="en-US" altLang="en-US" sz="1700" b="1" dirty="0"/>
              <a:t>Read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reading, but not modification of data.</a:t>
            </a:r>
          </a:p>
          <a:p>
            <a:pPr lvl="1"/>
            <a:r>
              <a:rPr lang="en-US" altLang="en-US" sz="1700" b="1" dirty="0"/>
              <a:t>Insert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insertion of new data, but not modification of existing data.</a:t>
            </a:r>
          </a:p>
          <a:p>
            <a:pPr lvl="1"/>
            <a:r>
              <a:rPr lang="en-US" altLang="en-US" sz="1700" b="1" dirty="0"/>
              <a:t>Update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modification, but not deletion of data.</a:t>
            </a:r>
          </a:p>
          <a:p>
            <a:pPr lvl="1"/>
            <a:r>
              <a:rPr lang="en-US" altLang="en-US" sz="1700" b="1" dirty="0"/>
              <a:t>Delete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deletion of data.</a:t>
            </a:r>
          </a:p>
          <a:p>
            <a:r>
              <a:rPr lang="en-US" altLang="en-US" sz="1700" dirty="0"/>
              <a:t>Each of these types of authorizations is called a </a:t>
            </a:r>
            <a:r>
              <a:rPr lang="en-US" altLang="en-US" sz="1700" b="1" dirty="0">
                <a:solidFill>
                  <a:srgbClr val="002060"/>
                </a:solidFill>
              </a:rPr>
              <a:t>privilege</a:t>
            </a:r>
            <a:r>
              <a:rPr lang="en-US" altLang="en-US" sz="1700" dirty="0"/>
              <a:t>. We may authorize the user all, none, or a combination of these types of privileges on specified parts of a database, such as a relation or a view.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 (Cont.)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590445" cy="2807652"/>
          </a:xfrm>
        </p:spPr>
        <p:txBody>
          <a:bodyPr/>
          <a:lstStyle/>
          <a:p>
            <a:r>
              <a:rPr lang="en-US" altLang="en-US" sz="1700" dirty="0"/>
              <a:t>Forms of authorization to modify the database schema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Index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creation and deletion of indices.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Resources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creation of new relations.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Alteration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addition or deletion of attributes in a relation.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Drop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deletion of relations.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 Specification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5980"/>
            <a:ext cx="7612169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grant</a:t>
            </a:r>
            <a:r>
              <a:rPr lang="en-US" altLang="en-US" sz="1700" dirty="0"/>
              <a:t> statement is used to confer authorization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   </a:t>
            </a:r>
            <a:r>
              <a:rPr lang="en-US" altLang="en-US" sz="1700" b="1" dirty="0"/>
              <a:t>grant</a:t>
            </a:r>
            <a:r>
              <a:rPr lang="en-US" altLang="en-US" sz="1700" dirty="0"/>
              <a:t> &lt;privilege list&gt;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 or view &gt;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&lt;user list&gt;</a:t>
            </a:r>
          </a:p>
          <a:p>
            <a:r>
              <a:rPr lang="en-US" altLang="en-US" sz="1700" dirty="0"/>
              <a:t>&lt;user list&gt; is:</a:t>
            </a:r>
          </a:p>
          <a:p>
            <a:pPr lvl="1"/>
            <a:r>
              <a:rPr lang="en-US" altLang="en-US" sz="1700" dirty="0"/>
              <a:t>a user-id</a:t>
            </a:r>
          </a:p>
          <a:p>
            <a:pPr lvl="1"/>
            <a:r>
              <a:rPr lang="en-US" altLang="en-US" sz="1700" b="1" dirty="0"/>
              <a:t>public</a:t>
            </a:r>
            <a:r>
              <a:rPr lang="en-US" altLang="en-US" sz="1700" dirty="0"/>
              <a:t>, which allows all valid users the privilege granted</a:t>
            </a:r>
          </a:p>
          <a:p>
            <a:pPr lvl="1"/>
            <a:r>
              <a:rPr lang="en-US" altLang="en-US" sz="1700" dirty="0"/>
              <a:t>A role (more on this later)</a:t>
            </a:r>
          </a:p>
          <a:p>
            <a:r>
              <a:rPr lang="en-US" altLang="en-US" sz="1700" dirty="0"/>
              <a:t>Example: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 </a:t>
            </a:r>
            <a:r>
              <a:rPr lang="en-US" altLang="en-US" sz="1700" b="1" dirty="0"/>
              <a:t>select on  </a:t>
            </a:r>
            <a:r>
              <a:rPr lang="en-US" altLang="en-US" sz="1700" i="1" dirty="0"/>
              <a:t>department</a:t>
            </a:r>
            <a:r>
              <a:rPr lang="en-US" altLang="en-US" sz="1700" b="1" dirty="0"/>
              <a:t> to</a:t>
            </a:r>
            <a:r>
              <a:rPr lang="en-US" altLang="en-US" sz="1700" dirty="0"/>
              <a:t>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 Satoshi</a:t>
            </a:r>
          </a:p>
          <a:p>
            <a:r>
              <a:rPr lang="en-US" altLang="en-US" sz="1700" dirty="0"/>
              <a:t>Granting a privilege on a view does not imply granting any privileges on the underlying relations.</a:t>
            </a:r>
          </a:p>
          <a:p>
            <a:r>
              <a:rPr lang="en-US" altLang="en-US" sz="1700" dirty="0"/>
              <a:t>The grantor of the privilege must already hold the privilege on the specified item (or be the database administrator).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Privileges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88"/>
            <a:ext cx="7327138" cy="49037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select</a:t>
            </a:r>
            <a:r>
              <a:rPr lang="en-US" altLang="en-US" sz="1700" dirty="0"/>
              <a:t>: allows read access to relation, or the ability to query using the view</a:t>
            </a:r>
          </a:p>
          <a:p>
            <a:pPr lvl="1"/>
            <a:r>
              <a:rPr lang="en-US" altLang="en-US" sz="1700" dirty="0"/>
              <a:t>Example: grant users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and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3</a:t>
            </a:r>
            <a:r>
              <a:rPr lang="en-US" altLang="en-US" sz="1700" dirty="0"/>
              <a:t>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authorization on the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relation: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		</a:t>
            </a:r>
            <a:r>
              <a:rPr lang="en-US" altLang="en-US" sz="1700" b="1" dirty="0"/>
              <a:t>grant select on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to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1</a:t>
            </a:r>
            <a:r>
              <a:rPr lang="en-US" altLang="en-US" sz="1700" i="1" dirty="0"/>
              <a:t>, U</a:t>
            </a:r>
            <a:r>
              <a:rPr lang="en-US" altLang="en-US" sz="1700" baseline="-25000" dirty="0"/>
              <a:t>2</a:t>
            </a:r>
            <a:r>
              <a:rPr lang="en-US" altLang="en-US" sz="1700" i="1" dirty="0"/>
              <a:t>, U</a:t>
            </a:r>
            <a:r>
              <a:rPr lang="en-US" altLang="en-US" sz="1700" baseline="-25000" dirty="0"/>
              <a:t>3</a:t>
            </a:r>
            <a:endParaRPr lang="en-US" altLang="en-US" sz="1700" dirty="0"/>
          </a:p>
          <a:p>
            <a:r>
              <a:rPr lang="en-US" altLang="en-US" sz="1700" b="1" dirty="0">
                <a:solidFill>
                  <a:srgbClr val="002060"/>
                </a:solidFill>
              </a:rPr>
              <a:t>insert</a:t>
            </a:r>
            <a:r>
              <a:rPr lang="en-US" altLang="en-US" sz="1700" dirty="0"/>
              <a:t>: the ability to insert tuples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update</a:t>
            </a:r>
            <a:r>
              <a:rPr lang="en-US" altLang="en-US" sz="1700" dirty="0"/>
              <a:t>: the ability  to update using the SQL update statement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delete</a:t>
            </a:r>
            <a:r>
              <a:rPr lang="en-US" altLang="en-US" sz="1700" dirty="0"/>
              <a:t>: the ability to delete tuples.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all privileges</a:t>
            </a:r>
            <a:r>
              <a:rPr lang="en-US" altLang="en-US" sz="1700" dirty="0"/>
              <a:t>: used as a short form for all the allowable privileges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Revoking Authorization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42556"/>
            <a:ext cx="7558786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revoke</a:t>
            </a:r>
            <a:r>
              <a:rPr lang="en-US" altLang="en-US" sz="1700" b="1" dirty="0"/>
              <a:t> </a:t>
            </a:r>
            <a:r>
              <a:rPr lang="en-US" altLang="en-US" sz="1700" dirty="0"/>
              <a:t>statement is used to revoke authorization.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revoke </a:t>
            </a:r>
            <a:r>
              <a:rPr lang="en-US" altLang="en-US" sz="1700" dirty="0"/>
              <a:t>&lt;privilege list&gt;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 or view&gt;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&lt;user list&gt;</a:t>
            </a:r>
          </a:p>
          <a:p>
            <a:r>
              <a:rPr lang="en-US" altLang="en-US" sz="1700" dirty="0"/>
              <a:t>Example: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revoke select on </a:t>
            </a:r>
            <a:r>
              <a:rPr lang="en-US" altLang="en-US" sz="1700" i="1" dirty="0"/>
              <a:t>student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U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, U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, U</a:t>
            </a:r>
            <a:r>
              <a:rPr lang="en-US" altLang="en-US" sz="1700" i="1" baseline="-25000" dirty="0"/>
              <a:t>3</a:t>
            </a:r>
          </a:p>
          <a:p>
            <a:r>
              <a:rPr lang="en-US" altLang="en-US" sz="1700" dirty="0"/>
              <a:t>&lt;privilege-list&gt; may be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to revoke all privileges the </a:t>
            </a:r>
            <a:r>
              <a:rPr lang="en-US" altLang="en-US" sz="1700" dirty="0" err="1"/>
              <a:t>revokee</a:t>
            </a:r>
            <a:r>
              <a:rPr lang="en-US" altLang="en-US" sz="1700" dirty="0"/>
              <a:t> may hold.</a:t>
            </a:r>
          </a:p>
          <a:p>
            <a:r>
              <a:rPr lang="en-US" altLang="en-US" sz="1700" dirty="0"/>
              <a:t>If &lt;</a:t>
            </a:r>
            <a:r>
              <a:rPr lang="en-US" altLang="en-US" sz="1700" dirty="0" err="1"/>
              <a:t>revokee</a:t>
            </a:r>
            <a:r>
              <a:rPr lang="en-US" altLang="en-US" sz="1700" dirty="0"/>
              <a:t>-list&gt; includes </a:t>
            </a:r>
            <a:r>
              <a:rPr lang="en-US" altLang="en-US" sz="1700" b="1" dirty="0"/>
              <a:t>public, </a:t>
            </a:r>
            <a:r>
              <a:rPr lang="en-US" altLang="en-US" sz="1700" dirty="0"/>
              <a:t>all users lose the privilege except those granted it explicitly.</a:t>
            </a:r>
          </a:p>
          <a:p>
            <a:r>
              <a:rPr lang="en-US" altLang="en-US" sz="1700" dirty="0"/>
              <a:t>If the same privilege was granted twice to the same user by different grantees, the user may retain the privilege after the revocation.</a:t>
            </a:r>
          </a:p>
          <a:p>
            <a:r>
              <a:rPr lang="en-US" altLang="en-US" sz="1700" dirty="0"/>
              <a:t>All privileges that depend on the privilege being revoked are also revoked.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/>
              </a:rPr>
              <a:t>Roles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8173"/>
            <a:ext cx="7629925" cy="3161220"/>
          </a:xfrm>
        </p:spPr>
        <p:txBody>
          <a:bodyPr/>
          <a:lstStyle/>
          <a:p>
            <a:r>
              <a:rPr lang="en-US" altLang="en-US" sz="1700" dirty="0"/>
              <a:t>A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role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is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a way to distinguish among various users as far as what  these users can access/update in the database.</a:t>
            </a:r>
          </a:p>
          <a:p>
            <a:r>
              <a:rPr lang="en-US" altLang="en-US" sz="1700" dirty="0"/>
              <a:t>To create a role we use:</a:t>
            </a:r>
          </a:p>
          <a:p>
            <a:pPr>
              <a:buNone/>
            </a:pPr>
            <a:r>
              <a:rPr lang="en-US" altLang="en-US" sz="1700" b="1" dirty="0"/>
              <a:t>        create a role </a:t>
            </a:r>
            <a:r>
              <a:rPr lang="en-US" altLang="en-US" sz="1700" dirty="0"/>
              <a:t>&lt;name&gt;</a:t>
            </a:r>
          </a:p>
          <a:p>
            <a:r>
              <a:rPr lang="en-US" altLang="en-US" sz="1700" dirty="0"/>
              <a:t>Example:</a:t>
            </a:r>
          </a:p>
          <a:p>
            <a:pPr lvl="1"/>
            <a:r>
              <a:rPr lang="en-US" altLang="en-US" sz="1700" dirty="0"/>
              <a:t>  </a:t>
            </a:r>
            <a:r>
              <a:rPr lang="en-US" altLang="en-US" sz="1700" b="1" dirty="0"/>
              <a:t>create role</a:t>
            </a:r>
            <a:r>
              <a:rPr lang="en-US" altLang="en-US" sz="1700" dirty="0"/>
              <a:t> instructor</a:t>
            </a:r>
          </a:p>
          <a:p>
            <a:r>
              <a:rPr lang="en-US" altLang="en-US" sz="1700" dirty="0"/>
              <a:t>Once a role is created we can assign “users” to the role using: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 &lt;role&gt; </a:t>
            </a:r>
            <a:r>
              <a:rPr lang="en-US" altLang="en-US" sz="1700" b="1" dirty="0"/>
              <a:t>to </a:t>
            </a:r>
            <a:r>
              <a:rPr lang="en-US" altLang="en-US" sz="1700" dirty="0"/>
              <a:t>&lt;users&gt;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/>
              </a:rPr>
              <a:t>Roles Example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0364"/>
            <a:ext cx="7590445" cy="4903787"/>
          </a:xfrm>
        </p:spPr>
        <p:txBody>
          <a:bodyPr/>
          <a:lstStyle/>
          <a:p>
            <a:r>
              <a:rPr lang="en-US" altLang="en-US" sz="1700" b="1" dirty="0"/>
              <a:t>create role</a:t>
            </a:r>
            <a:r>
              <a:rPr lang="en-US" altLang="en-US" sz="1700" dirty="0"/>
              <a:t> instructor;</a:t>
            </a:r>
          </a:p>
          <a:p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b="1" dirty="0"/>
              <a:t> to </a:t>
            </a:r>
            <a:r>
              <a:rPr lang="en-US" altLang="en-US" sz="1700" dirty="0" err="1"/>
              <a:t>Amit</a:t>
            </a:r>
            <a:r>
              <a:rPr lang="en-US" altLang="en-US" sz="1700" b="1" dirty="0"/>
              <a:t>;</a:t>
            </a:r>
            <a:endParaRPr lang="en-US" altLang="en-US" sz="1700" dirty="0"/>
          </a:p>
          <a:p>
            <a:r>
              <a:rPr lang="en-US" altLang="en-US" sz="1700" dirty="0"/>
              <a:t>Privileges can be granted to roles: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</a:t>
            </a:r>
            <a:r>
              <a:rPr lang="en-US" altLang="en-US" sz="1700" b="1" dirty="0"/>
              <a:t>on</a:t>
            </a:r>
            <a:r>
              <a:rPr lang="en-US" altLang="en-US" sz="1700" dirty="0"/>
              <a:t> </a:t>
            </a:r>
            <a:r>
              <a:rPr lang="en-US" altLang="en-US" sz="1700" i="1" dirty="0"/>
              <a:t>takes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Roles can be granted to users, as well as to other roles</a:t>
            </a:r>
          </a:p>
          <a:p>
            <a:pPr lvl="1"/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role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teaching_assistant</a:t>
            </a:r>
            <a:endParaRPr lang="en-US" altLang="en-US" sz="1700" i="1" dirty="0"/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teaching_assistant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;</a:t>
            </a:r>
          </a:p>
          <a:p>
            <a:pPr lvl="2"/>
            <a:r>
              <a:rPr lang="en-US" altLang="en-US" sz="1700" i="1" dirty="0"/>
              <a:t>Instructor</a:t>
            </a:r>
            <a:r>
              <a:rPr lang="en-US" altLang="en-US" sz="1700" dirty="0"/>
              <a:t> inherits all privileges of </a:t>
            </a:r>
            <a:r>
              <a:rPr lang="en-US" altLang="en-US" sz="1700" i="1" dirty="0" err="1"/>
              <a:t>teaching_assistant</a:t>
            </a:r>
            <a:endParaRPr lang="en-US" altLang="en-US" sz="1700" i="1" dirty="0"/>
          </a:p>
          <a:p>
            <a:r>
              <a:rPr lang="en-US" altLang="en-US" sz="1700" dirty="0"/>
              <a:t>Chain of roles</a:t>
            </a:r>
          </a:p>
          <a:p>
            <a:pPr lvl="1"/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role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Satoshi;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Authorization on Views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79132"/>
            <a:ext cx="7612170" cy="3730219"/>
          </a:xfrm>
        </p:spPr>
        <p:txBody>
          <a:bodyPr/>
          <a:lstStyle/>
          <a:p>
            <a:r>
              <a:rPr lang="en-US" altLang="en-US" sz="1700" b="1" dirty="0"/>
              <a:t>create view  </a:t>
            </a:r>
            <a:r>
              <a:rPr lang="en-US" altLang="en-US" sz="1700" i="1" dirty="0" err="1"/>
              <a:t>geo_instructor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dept_name </a:t>
            </a:r>
            <a:r>
              <a:rPr lang="en-US" altLang="en-US" sz="1700" dirty="0"/>
              <a:t>= 'Geology');</a:t>
            </a:r>
          </a:p>
          <a:p>
            <a:r>
              <a:rPr lang="en-US" altLang="en-US" sz="1700" b="1" dirty="0"/>
              <a:t>grant select on </a:t>
            </a:r>
            <a:r>
              <a:rPr lang="en-US" altLang="en-US" sz="1700" i="1" dirty="0" err="1"/>
              <a:t>geo_instructor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to 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geo_staff</a:t>
            </a:r>
            <a:endParaRPr lang="en-US" altLang="en-US" sz="1700" i="1" dirty="0"/>
          </a:p>
          <a:p>
            <a:r>
              <a:rPr lang="en-US" altLang="en-US" sz="1700" dirty="0"/>
              <a:t>Suppose that a  </a:t>
            </a:r>
            <a:r>
              <a:rPr lang="en-US" altLang="en-US" sz="1700" i="1" dirty="0" err="1"/>
              <a:t>geo_staff</a:t>
            </a:r>
            <a:r>
              <a:rPr lang="en-US" altLang="en-US" sz="1700" dirty="0"/>
              <a:t> member issues</a:t>
            </a:r>
          </a:p>
          <a:p>
            <a:pPr lvl="1"/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 err="1"/>
              <a:t>geo_instructor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What if </a:t>
            </a:r>
          </a:p>
          <a:p>
            <a:pPr lvl="1"/>
            <a:r>
              <a:rPr lang="en-US" altLang="en-US" sz="1700" i="1" dirty="0" err="1"/>
              <a:t>geo_staff</a:t>
            </a:r>
            <a:r>
              <a:rPr lang="en-US" altLang="en-US" sz="1700" dirty="0"/>
              <a:t> does not have permissions on </a:t>
            </a:r>
            <a:r>
              <a:rPr lang="en-US" altLang="en-US" sz="1700" i="1" dirty="0"/>
              <a:t>instructor?</a:t>
            </a:r>
          </a:p>
          <a:p>
            <a:pPr lvl="1"/>
            <a:r>
              <a:rPr lang="en-US" altLang="en-US" sz="1700" dirty="0"/>
              <a:t>Creator of view did not have some permissions on </a:t>
            </a:r>
            <a:r>
              <a:rPr lang="en-US" altLang="en-US" sz="1700" i="1" dirty="0"/>
              <a:t>instructor?</a:t>
            </a:r>
            <a:endParaRPr lang="en-US" altLang="en-US" sz="17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Other Authorization Features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709825" cy="3685476"/>
          </a:xfrm>
        </p:spPr>
        <p:txBody>
          <a:bodyPr/>
          <a:lstStyle/>
          <a:p>
            <a:r>
              <a:rPr lang="en-US" altLang="en-US" sz="1700" b="1" dirty="0"/>
              <a:t>references</a:t>
            </a:r>
            <a:r>
              <a:rPr lang="en-US" altLang="en-US" sz="1700" dirty="0"/>
              <a:t> privilege to create foreign key</a:t>
            </a:r>
          </a:p>
          <a:p>
            <a:pPr lvl="1"/>
            <a:r>
              <a:rPr lang="en-US" altLang="en-US" sz="1700" b="1" dirty="0"/>
              <a:t>grant reference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to </a:t>
            </a:r>
            <a:r>
              <a:rPr lang="en-US" altLang="en-US" sz="1700" dirty="0"/>
              <a:t>Mariano;</a:t>
            </a:r>
          </a:p>
          <a:p>
            <a:pPr lvl="1"/>
            <a:r>
              <a:rPr lang="en-US" altLang="en-US" sz="1700" dirty="0"/>
              <a:t>Why is this required?</a:t>
            </a:r>
          </a:p>
          <a:p>
            <a:r>
              <a:rPr lang="en-US" altLang="en-US" sz="1700" dirty="0"/>
              <a:t>transfer of privileges</a:t>
            </a:r>
          </a:p>
          <a:p>
            <a:pPr lvl="1"/>
            <a:r>
              <a:rPr lang="en-US" altLang="en-US" sz="1700" b="1" dirty="0"/>
              <a:t>grant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to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 </a:t>
            </a:r>
            <a:r>
              <a:rPr lang="en-US" altLang="en-US" sz="1700" b="1" dirty="0"/>
              <a:t>with grant option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revoke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from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Satoshi </a:t>
            </a:r>
            <a:r>
              <a:rPr lang="en-US" altLang="en-US" sz="1700" b="1" dirty="0"/>
              <a:t>cascade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revoke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from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Satoshi </a:t>
            </a:r>
            <a:r>
              <a:rPr lang="en-US" altLang="en-US" sz="1700" b="1" dirty="0"/>
              <a:t>restrict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dirty="0"/>
              <a:t>And more!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End of Chapter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92863</TotalTime>
  <Words>2675</Words>
  <Application>Microsoft Office PowerPoint</Application>
  <PresentationFormat>On-screen Show (4:3)</PresentationFormat>
  <Paragraphs>473</Paragraphs>
  <Slides>61</Slides>
  <Notes>42</Notes>
  <HiddenSlides>3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  <vt:variant>
        <vt:lpstr>Custom Shows</vt:lpstr>
      </vt:variant>
      <vt:variant>
        <vt:i4>1</vt:i4>
      </vt:variant>
    </vt:vector>
  </HeadingPairs>
  <TitlesOfParts>
    <vt:vector size="76" baseType="lpstr">
      <vt:lpstr>MS PGothic</vt:lpstr>
      <vt:lpstr>MS PGothic</vt:lpstr>
      <vt:lpstr>Arial</vt:lpstr>
      <vt:lpstr>Calibri</vt:lpstr>
      <vt:lpstr>Helvetica</vt:lpstr>
      <vt:lpstr>メイリオ</vt:lpstr>
      <vt:lpstr>Monotype Sorts</vt:lpstr>
      <vt:lpstr>Symbol</vt:lpstr>
      <vt:lpstr>Times New Roman</vt:lpstr>
      <vt:lpstr>Trebuchet MS</vt:lpstr>
      <vt:lpstr>Webdings</vt:lpstr>
      <vt:lpstr>Wingdings</vt:lpstr>
      <vt:lpstr>Wingdings 3</vt:lpstr>
      <vt:lpstr>Facet</vt:lpstr>
      <vt:lpstr>Chapter 4 : Intermediate SQL</vt:lpstr>
      <vt:lpstr>Outline</vt:lpstr>
      <vt:lpstr>Joined Relations</vt:lpstr>
      <vt:lpstr>Natural Join in SQL</vt:lpstr>
      <vt:lpstr>Natural Join in SQL (Cont.)</vt:lpstr>
      <vt:lpstr>Student Relation</vt:lpstr>
      <vt:lpstr>Takes Relation</vt:lpstr>
      <vt:lpstr>student natural join takes</vt:lpstr>
      <vt:lpstr>Dangerous in Natural Join</vt:lpstr>
      <vt:lpstr>Natural Join with Using Clause</vt:lpstr>
      <vt:lpstr>Join Condition</vt:lpstr>
      <vt:lpstr>Join Condition (Cont.)</vt:lpstr>
      <vt:lpstr>Outer Join</vt:lpstr>
      <vt:lpstr>Outer Join Examples</vt:lpstr>
      <vt:lpstr>Left Outer Join</vt:lpstr>
      <vt:lpstr>Right Outer Join</vt:lpstr>
      <vt:lpstr>Full Outer Join</vt:lpstr>
      <vt:lpstr>Joined Types and Conditions</vt:lpstr>
      <vt:lpstr>Joined Relations – Examples</vt:lpstr>
      <vt:lpstr>Joined Relations – Examples </vt:lpstr>
      <vt:lpstr>Joined Relations – Examples</vt:lpstr>
      <vt:lpstr>Views</vt:lpstr>
      <vt:lpstr>View Definition</vt:lpstr>
      <vt:lpstr>View Definition and Use</vt:lpstr>
      <vt:lpstr>Views Defined Using Other Views</vt:lpstr>
      <vt:lpstr>Views Defined Using Other Views</vt:lpstr>
      <vt:lpstr>View Expansion</vt:lpstr>
      <vt:lpstr>View Expansion (Cont.)</vt:lpstr>
      <vt:lpstr>Materialized Views</vt:lpstr>
      <vt:lpstr>Update of a View</vt:lpstr>
      <vt:lpstr>Some Updates Cannot be Translated Uniquely</vt:lpstr>
      <vt:lpstr>And Some Not at All</vt:lpstr>
      <vt:lpstr>View Updates in SQL </vt:lpstr>
      <vt:lpstr>Transactions</vt:lpstr>
      <vt:lpstr>Integrity Constraints</vt:lpstr>
      <vt:lpstr> Constraints on a Single Relation </vt:lpstr>
      <vt:lpstr>Not Null Constraints </vt:lpstr>
      <vt:lpstr>Unique Constraints </vt:lpstr>
      <vt:lpstr>The check clause</vt:lpstr>
      <vt:lpstr>Referential Integrity</vt:lpstr>
      <vt:lpstr>Referential Integrity (Cont.)</vt:lpstr>
      <vt:lpstr>Cascading Actions in Referential Integrity</vt:lpstr>
      <vt:lpstr>Integrity Constraint Violation During Transactions</vt:lpstr>
      <vt:lpstr>Complex Check Conditions</vt:lpstr>
      <vt:lpstr>Assertions</vt:lpstr>
      <vt:lpstr>Built-in Data Types in SQL </vt:lpstr>
      <vt:lpstr>Large-Object Types</vt:lpstr>
      <vt:lpstr>User-Defined Types</vt:lpstr>
      <vt:lpstr>Domains</vt:lpstr>
      <vt:lpstr>Index Creation</vt:lpstr>
      <vt:lpstr>Index Creation Example</vt:lpstr>
      <vt:lpstr>Authorization</vt:lpstr>
      <vt:lpstr>Authorization (Cont.)</vt:lpstr>
      <vt:lpstr>Authorization Specification in SQL</vt:lpstr>
      <vt:lpstr>Privileges in SQL</vt:lpstr>
      <vt:lpstr>Revoking Authorization in SQL</vt:lpstr>
      <vt:lpstr>Roles</vt:lpstr>
      <vt:lpstr>Roles Example</vt:lpstr>
      <vt:lpstr>Authorization on Views</vt:lpstr>
      <vt:lpstr>Other Authorization Features</vt:lpstr>
      <vt:lpstr>End of Chapter 4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487</cp:revision>
  <cp:lastPrinted>1999-06-28T19:27:31Z</cp:lastPrinted>
  <dcterms:created xsi:type="dcterms:W3CDTF">2009-12-21T15:40:22Z</dcterms:created>
  <dcterms:modified xsi:type="dcterms:W3CDTF">2022-07-19T08:34:34Z</dcterms:modified>
</cp:coreProperties>
</file>